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16" r:id="rId2"/>
    <p:sldId id="417" r:id="rId3"/>
    <p:sldId id="373" r:id="rId4"/>
    <p:sldId id="378" r:id="rId5"/>
    <p:sldId id="346" r:id="rId6"/>
    <p:sldId id="402" r:id="rId7"/>
    <p:sldId id="403" r:id="rId8"/>
    <p:sldId id="412" r:id="rId9"/>
    <p:sldId id="257" r:id="rId10"/>
    <p:sldId id="262" r:id="rId11"/>
    <p:sldId id="339" r:id="rId12"/>
    <p:sldId id="275" r:id="rId13"/>
    <p:sldId id="276" r:id="rId14"/>
    <p:sldId id="347" r:id="rId15"/>
    <p:sldId id="278" r:id="rId16"/>
    <p:sldId id="291" r:id="rId17"/>
    <p:sldId id="292" r:id="rId18"/>
    <p:sldId id="280" r:id="rId19"/>
    <p:sldId id="281" r:id="rId20"/>
    <p:sldId id="293" r:id="rId21"/>
    <p:sldId id="361" r:id="rId22"/>
    <p:sldId id="335" r:id="rId23"/>
    <p:sldId id="360" r:id="rId24"/>
    <p:sldId id="336" r:id="rId25"/>
    <p:sldId id="345" r:id="rId26"/>
    <p:sldId id="341" r:id="rId27"/>
    <p:sldId id="342" r:id="rId28"/>
    <p:sldId id="343" r:id="rId29"/>
    <p:sldId id="344" r:id="rId30"/>
    <p:sldId id="340" r:id="rId31"/>
    <p:sldId id="277" r:id="rId32"/>
    <p:sldId id="353" r:id="rId33"/>
    <p:sldId id="354" r:id="rId34"/>
    <p:sldId id="356" r:id="rId35"/>
    <p:sldId id="359" r:id="rId36"/>
    <p:sldId id="355" r:id="rId37"/>
    <p:sldId id="352" r:id="rId38"/>
    <p:sldId id="326" r:id="rId39"/>
    <p:sldId id="325" r:id="rId40"/>
    <p:sldId id="327" r:id="rId41"/>
    <p:sldId id="328" r:id="rId42"/>
    <p:sldId id="315" r:id="rId43"/>
    <p:sldId id="316" r:id="rId44"/>
    <p:sldId id="317" r:id="rId45"/>
    <p:sldId id="318" r:id="rId46"/>
    <p:sldId id="323" r:id="rId47"/>
    <p:sldId id="365" r:id="rId48"/>
    <p:sldId id="330" r:id="rId49"/>
    <p:sldId id="329" r:id="rId50"/>
    <p:sldId id="364" r:id="rId51"/>
    <p:sldId id="348" r:id="rId52"/>
    <p:sldId id="357" r:id="rId53"/>
    <p:sldId id="382" r:id="rId54"/>
    <p:sldId id="414" r:id="rId55"/>
    <p:sldId id="415" r:id="rId56"/>
    <p:sldId id="413" r:id="rId5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29" d="100"/>
          <a:sy n="129" d="100"/>
        </p:scale>
        <p:origin x="-1104" y="-9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28904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96821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31127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358757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602133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35065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399271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98344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48129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2280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A571017B-01E9-42D1-A02A-86A7A9A219BB}" type="datetimeFigureOut">
              <a:rPr lang="zh-TW" altLang="en-US" smtClean="0"/>
              <a:t>2019/3/4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1394967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1017B-01E9-42D1-A02A-86A7A9A219BB}" type="datetimeFigureOut">
              <a:rPr lang="zh-TW" altLang="en-US" smtClean="0"/>
              <a:t>2019/3/4</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EE4D5-AF8B-4052-80CB-E9F6FF3B6B69}" type="slidenum">
              <a:rPr lang="zh-TW" altLang="en-US" smtClean="0"/>
              <a:t>‹#›</a:t>
            </a:fld>
            <a:endParaRPr lang="zh-TW" altLang="en-US"/>
          </a:p>
        </p:txBody>
      </p:sp>
    </p:spTree>
    <p:extLst>
      <p:ext uri="{BB962C8B-B14F-4D97-AF65-F5344CB8AC3E}">
        <p14:creationId xmlns:p14="http://schemas.microsoft.com/office/powerpoint/2010/main" val="2491580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kimiyuki.net/blog/2016/09/05/twctf-2016-vigenere-ciph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6888" y="319148"/>
            <a:ext cx="7647112" cy="584775"/>
          </a:xfrm>
          <a:prstGeom prst="rect">
            <a:avLst/>
          </a:prstGeom>
          <a:solidFill>
            <a:schemeClr val="accent5">
              <a:lumMod val="60000"/>
              <a:lumOff val="40000"/>
            </a:schemeClr>
          </a:solidFill>
        </p:spPr>
        <p:txBody>
          <a:bodyPr wrap="square">
            <a:spAutoFit/>
          </a:bodyPr>
          <a:lstStyle/>
          <a:p>
            <a:r>
              <a:rPr lang="zh-TW" altLang="en-US" sz="3200" b="1" dirty="0">
                <a:solidFill>
                  <a:schemeClr val="bg1"/>
                </a:solidFill>
              </a:rPr>
              <a:t>新型態資安實務課程計畫</a:t>
            </a:r>
          </a:p>
        </p:txBody>
      </p:sp>
      <p:sp>
        <p:nvSpPr>
          <p:cNvPr id="6" name="矩形 5"/>
          <p:cNvSpPr/>
          <p:nvPr/>
        </p:nvSpPr>
        <p:spPr>
          <a:xfrm>
            <a:off x="0" y="323332"/>
            <a:ext cx="1415772" cy="584775"/>
          </a:xfrm>
          <a:prstGeom prst="rect">
            <a:avLst/>
          </a:prstGeom>
          <a:solidFill>
            <a:srgbClr val="92D050"/>
          </a:solidFill>
        </p:spPr>
        <p:txBody>
          <a:bodyPr wrap="none">
            <a:spAutoFit/>
          </a:bodyPr>
          <a:lstStyle/>
          <a:p>
            <a:r>
              <a:rPr lang="zh-TW" altLang="en-US" sz="3200" b="1" dirty="0" smtClean="0">
                <a:effectLst>
                  <a:outerShdw blurRad="38100" dist="38100" dir="2700000" algn="tl">
                    <a:srgbClr val="000000">
                      <a:alpha val="43137"/>
                    </a:srgbClr>
                  </a:outerShdw>
                </a:effectLst>
              </a:rPr>
              <a:t>教育部</a:t>
            </a:r>
            <a:endParaRPr lang="zh-TW" altLang="en-US" sz="3200" b="1" dirty="0">
              <a:effectLst>
                <a:outerShdw blurRad="38100" dist="38100" dir="2700000" algn="tl">
                  <a:srgbClr val="000000">
                    <a:alpha val="43137"/>
                  </a:srgbClr>
                </a:outerShdw>
              </a:effectLst>
            </a:endParaRPr>
          </a:p>
        </p:txBody>
      </p:sp>
      <p:sp>
        <p:nvSpPr>
          <p:cNvPr id="9" name="標題 8"/>
          <p:cNvSpPr>
            <a:spLocks noGrp="1"/>
          </p:cNvSpPr>
          <p:nvPr>
            <p:ph type="ctrTitle"/>
          </p:nvPr>
        </p:nvSpPr>
        <p:spPr>
          <a:xfrm>
            <a:off x="685800" y="2647335"/>
            <a:ext cx="7772400" cy="862628"/>
          </a:xfrm>
        </p:spPr>
        <p:txBody>
          <a:bodyPr>
            <a:normAutofit fontScale="90000"/>
          </a:bodyPr>
          <a:lstStyle/>
          <a:p>
            <a:r>
              <a:rPr lang="zh-TW" altLang="en-US" b="1" dirty="0"/>
              <a:t>基礎加密</a:t>
            </a:r>
            <a:r>
              <a:rPr lang="en-US" altLang="zh-TW" b="1" dirty="0"/>
              <a:t>/</a:t>
            </a:r>
            <a:r>
              <a:rPr lang="zh-TW" altLang="en-US" b="1" dirty="0"/>
              <a:t>解密與破密</a:t>
            </a:r>
            <a:endParaRPr lang="zh-TW" altLang="en-US" b="1" dirty="0"/>
          </a:p>
        </p:txBody>
      </p:sp>
      <p:sp>
        <p:nvSpPr>
          <p:cNvPr id="10" name="副標題 9"/>
          <p:cNvSpPr>
            <a:spLocks noGrp="1"/>
          </p:cNvSpPr>
          <p:nvPr>
            <p:ph type="subTitle" idx="1"/>
          </p:nvPr>
        </p:nvSpPr>
        <p:spPr>
          <a:xfrm>
            <a:off x="1143000" y="4107426"/>
            <a:ext cx="6858000" cy="1150374"/>
          </a:xfrm>
        </p:spPr>
        <p:txBody>
          <a:bodyPr/>
          <a:lstStyle/>
          <a:p>
            <a:pPr algn="l"/>
            <a:r>
              <a:rPr lang="zh-TW" altLang="en-US" b="1" dirty="0" smtClean="0"/>
              <a:t>授課教師</a:t>
            </a:r>
            <a:r>
              <a:rPr lang="en-US" altLang="zh-TW" b="1" dirty="0" smtClean="0"/>
              <a:t>:</a:t>
            </a:r>
            <a:endParaRPr lang="zh-TW" altLang="en-US" b="1" dirty="0"/>
          </a:p>
        </p:txBody>
      </p:sp>
      <p:sp>
        <p:nvSpPr>
          <p:cNvPr id="11" name="矩形 10"/>
          <p:cNvSpPr/>
          <p:nvPr/>
        </p:nvSpPr>
        <p:spPr>
          <a:xfrm>
            <a:off x="0" y="6070042"/>
            <a:ext cx="9144000" cy="523220"/>
          </a:xfrm>
          <a:prstGeom prst="rect">
            <a:avLst/>
          </a:prstGeom>
          <a:solidFill>
            <a:schemeClr val="accent6">
              <a:lumMod val="40000"/>
              <a:lumOff val="60000"/>
            </a:schemeClr>
          </a:solidFill>
        </p:spPr>
        <p:txBody>
          <a:bodyPr wrap="square">
            <a:spAutoFit/>
          </a:bodyPr>
          <a:lstStyle/>
          <a:p>
            <a:r>
              <a:rPr lang="zh-TW" altLang="en-US" sz="2800" dirty="0">
                <a:latin typeface="華康康楷體W5(P)" panose="03000500000000000000" pitchFamily="66" charset="-120"/>
                <a:ea typeface="華康康楷體W5(P)" panose="03000500000000000000" pitchFamily="66" charset="-120"/>
              </a:rPr>
              <a:t>資訊安全基礎實務</a:t>
            </a:r>
            <a:r>
              <a:rPr lang="zh-TW" altLang="en-US" sz="2800" dirty="0" smtClean="0">
                <a:latin typeface="華康康楷體W5(P)" panose="03000500000000000000" pitchFamily="66" charset="-120"/>
                <a:ea typeface="華康康楷體W5(P)" panose="03000500000000000000" pitchFamily="66" charset="-120"/>
              </a:rPr>
              <a:t>課程    </a:t>
            </a:r>
            <a:r>
              <a:rPr lang="en-US" altLang="zh-TW" sz="2400" dirty="0" smtClean="0">
                <a:latin typeface="Adobe Gothic Std B" pitchFamily="34" charset="-128"/>
                <a:ea typeface="Adobe Gothic Std B" pitchFamily="34" charset="-128"/>
              </a:rPr>
              <a:t>A </a:t>
            </a:r>
            <a:r>
              <a:rPr lang="en-US" altLang="zh-TW" sz="2400" dirty="0">
                <a:latin typeface="Adobe Gothic Std B" pitchFamily="34" charset="-128"/>
                <a:ea typeface="Adobe Gothic Std B" pitchFamily="34" charset="-128"/>
              </a:rPr>
              <a:t>practical introduction to security</a:t>
            </a:r>
            <a:endParaRPr lang="zh-TW" altLang="en-US" sz="2400" dirty="0">
              <a:latin typeface="Adobe Gothic Std B" pitchFamily="34" charset="-128"/>
              <a:ea typeface="華康康楷體W5(P)" panose="03000500000000000000" pitchFamily="66" charset="-120"/>
            </a:endParaRPr>
          </a:p>
        </p:txBody>
      </p:sp>
    </p:spTree>
    <p:extLst>
      <p:ext uri="{BB962C8B-B14F-4D97-AF65-F5344CB8AC3E}">
        <p14:creationId xmlns:p14="http://schemas.microsoft.com/office/powerpoint/2010/main" val="1423329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645779541"/>
              </p:ext>
            </p:extLst>
          </p:nvPr>
        </p:nvGraphicFramePr>
        <p:xfrm>
          <a:off x="196163" y="2146150"/>
          <a:ext cx="8620383" cy="4030980"/>
        </p:xfrm>
        <a:graphic>
          <a:graphicData uri="http://schemas.openxmlformats.org/drawingml/2006/table">
            <a:tbl>
              <a:tblPr firstRow="1" bandRow="1">
                <a:tableStyleId>{5C22544A-7EE6-4342-B048-85BDC9FD1C3A}</a:tableStyleId>
              </a:tblPr>
              <a:tblGrid>
                <a:gridCol w="2318437"/>
                <a:gridCol w="6301946"/>
              </a:tblGrid>
              <a:tr h="278130">
                <a:tc>
                  <a:txBody>
                    <a:bodyPr/>
                    <a:lstStyle/>
                    <a:p>
                      <a:endParaRPr lang="zh-TW" altLang="en-US" sz="1400" dirty="0"/>
                    </a:p>
                  </a:txBody>
                  <a:tcPr marL="68580" marR="68580" marT="34290" marB="34290"/>
                </a:tc>
                <a:tc>
                  <a:txBody>
                    <a:bodyPr/>
                    <a:lstStyle/>
                    <a:p>
                      <a:endParaRPr lang="zh-TW" altLang="en-US" sz="1400"/>
                    </a:p>
                  </a:txBody>
                  <a:tcPr marL="68580" marR="68580" marT="34290" marB="34290"/>
                </a:tc>
              </a:tr>
              <a:tr h="278130">
                <a:tc>
                  <a:txBody>
                    <a:bodyPr/>
                    <a:lstStyle/>
                    <a:p>
                      <a:r>
                        <a:rPr lang="en-US" altLang="zh-TW" sz="1400" dirty="0" smtClean="0"/>
                        <a:t>Substitution ciphers</a:t>
                      </a:r>
                    </a:p>
                    <a:p>
                      <a:r>
                        <a:rPr lang="zh-TW" altLang="en-US" sz="1400" b="1" dirty="0" smtClean="0">
                          <a:effectLst>
                            <a:outerShdw blurRad="38100" dist="38100" dir="2700000" algn="tl">
                              <a:srgbClr val="000000">
                                <a:alpha val="43137"/>
                              </a:srgbClr>
                            </a:outerShdw>
                          </a:effectLst>
                        </a:rPr>
                        <a:t>替換加密</a:t>
                      </a:r>
                      <a:endParaRPr lang="zh-TW" altLang="en-US" sz="1400" dirty="0"/>
                    </a:p>
                  </a:txBody>
                  <a:tcPr marL="68580" marR="68580" marT="34290" marB="34290">
                    <a:solidFill>
                      <a:srgbClr val="FFFF00"/>
                    </a:solidFill>
                  </a:tcPr>
                </a:tc>
                <a:tc>
                  <a:txBody>
                    <a:bodyPr/>
                    <a:lstStyle/>
                    <a:p>
                      <a:r>
                        <a:rPr lang="en-US" altLang="zh-TW" sz="1400" dirty="0" smtClean="0"/>
                        <a:t>https://en.wikipedia.org/wiki/Substitution_cipher</a:t>
                      </a:r>
                      <a:endParaRPr lang="zh-TW" altLang="en-US" sz="1400" dirty="0"/>
                    </a:p>
                  </a:txBody>
                  <a:tcPr marL="68580" marR="68580" marT="34290" marB="34290">
                    <a:solidFill>
                      <a:srgbClr val="FFFF00"/>
                    </a:solidFill>
                  </a:tcPr>
                </a:tc>
              </a:tr>
              <a:tr h="278130">
                <a:tc rowSpan="2">
                  <a:txBody>
                    <a:bodyPr/>
                    <a:lstStyle/>
                    <a:p>
                      <a:r>
                        <a:rPr lang="en-US" altLang="zh-TW" sz="1400" dirty="0" err="1" smtClean="0"/>
                        <a:t>Monoalphabetic</a:t>
                      </a:r>
                      <a:r>
                        <a:rPr lang="en-US" altLang="zh-TW" sz="1400" dirty="0" smtClean="0"/>
                        <a:t> substitution</a:t>
                      </a:r>
                      <a:endParaRPr lang="zh-TW" altLang="en-US" sz="1400" dirty="0"/>
                    </a:p>
                  </a:txBody>
                  <a:tcPr marL="68580" marR="68580" marT="34290" marB="34290"/>
                </a:tc>
                <a:tc>
                  <a:txBody>
                    <a:bodyPr/>
                    <a:lstStyle/>
                    <a:p>
                      <a:r>
                        <a:rPr lang="ja-JP" altLang="en-US" sz="1400" dirty="0" smtClean="0">
                          <a:latin typeface="標楷體" panose="03000509000000000000" pitchFamily="65" charset="-120"/>
                          <a:ea typeface="標楷體" panose="03000509000000000000" pitchFamily="65" charset="-120"/>
                        </a:rPr>
                        <a:t>凱撒密碼</a:t>
                      </a:r>
                      <a:r>
                        <a:rPr lang="en-US" altLang="zh-TW" sz="1400" b="1" dirty="0" smtClean="0">
                          <a:effectLst>
                            <a:outerShdw blurRad="38100" dist="38100" dir="2700000" algn="tl">
                              <a:srgbClr val="000000">
                                <a:alpha val="43137"/>
                              </a:srgbClr>
                            </a:outerShdw>
                          </a:effectLst>
                        </a:rPr>
                        <a:t>Caesar cipher(ROT13)</a:t>
                      </a:r>
                      <a:r>
                        <a:rPr lang="zh-TW" altLang="en-US" sz="1400" b="1" dirty="0" smtClean="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[https://en.wikipedia.org/wiki/Caesar_cipher]</a:t>
                      </a:r>
                      <a:endParaRPr lang="zh-TW" altLang="en-US" sz="1400" b="1" dirty="0">
                        <a:effectLst>
                          <a:outerShdw blurRad="38100" dist="38100" dir="2700000" algn="tl">
                            <a:srgbClr val="000000">
                              <a:alpha val="43137"/>
                            </a:srgbClr>
                          </a:outerShdw>
                        </a:effectLst>
                      </a:endParaRPr>
                    </a:p>
                  </a:txBody>
                  <a:tcPr marL="68580" marR="68580" marT="34290" marB="34290"/>
                </a:tc>
              </a:tr>
              <a:tr h="278130">
                <a:tc vMerge="1">
                  <a:txBody>
                    <a:bodyPr/>
                    <a:lstStyle/>
                    <a:p>
                      <a:endParaRPr lang="zh-TW" altLang="en-US" sz="1400" dirty="0"/>
                    </a:p>
                  </a:txBody>
                  <a:tcPr marL="68580" marR="68580" marT="34290" marB="34290"/>
                </a:tc>
                <a:tc>
                  <a:txBody>
                    <a:bodyPr/>
                    <a:lstStyle/>
                    <a:p>
                      <a:r>
                        <a:rPr lang="en-US" altLang="zh-TW" sz="1400" dirty="0" smtClean="0"/>
                        <a:t>Affine cipher</a:t>
                      </a:r>
                      <a:r>
                        <a:rPr lang="zh-TW" altLang="en-US" sz="1400" dirty="0" smtClean="0"/>
                        <a:t>    </a:t>
                      </a:r>
                      <a:r>
                        <a:rPr lang="en-US" altLang="zh-TW" sz="1400" dirty="0" err="1" smtClean="0"/>
                        <a:t>Atbash</a:t>
                      </a:r>
                      <a:r>
                        <a:rPr lang="en-US" altLang="zh-TW" sz="1400" dirty="0" smtClean="0"/>
                        <a:t> cipher</a:t>
                      </a:r>
                      <a:r>
                        <a:rPr lang="zh-TW" altLang="en-US" sz="1400" dirty="0" smtClean="0"/>
                        <a:t>  </a:t>
                      </a:r>
                      <a:r>
                        <a:rPr lang="en-US" altLang="zh-TW" sz="1400" dirty="0" smtClean="0"/>
                        <a:t>Keyword cipher</a:t>
                      </a:r>
                      <a:endParaRPr lang="zh-TW" altLang="en-US" sz="1400" dirty="0"/>
                    </a:p>
                  </a:txBody>
                  <a:tcPr marL="68580" marR="68580" marT="34290" marB="34290"/>
                </a:tc>
              </a:tr>
              <a:tr h="685800">
                <a:tc>
                  <a:txBody>
                    <a:bodyPr/>
                    <a:lstStyle/>
                    <a:p>
                      <a:r>
                        <a:rPr lang="en-US" altLang="zh-TW" sz="1400" dirty="0" smtClean="0"/>
                        <a:t>Polyalphabetic substitution</a:t>
                      </a:r>
                      <a:endParaRPr lang="zh-TW" altLang="en-US" sz="1400" dirty="0"/>
                    </a:p>
                  </a:txBody>
                  <a:tcPr marL="68580" marR="68580" marT="34290" marB="34290"/>
                </a:tc>
                <a:tc>
                  <a:txBody>
                    <a:bodyPr/>
                    <a:lstStyle/>
                    <a:p>
                      <a:r>
                        <a:rPr lang="en-US" altLang="zh-TW" sz="1400" b="1" dirty="0" err="1" smtClean="0">
                          <a:effectLst>
                            <a:outerShdw blurRad="38100" dist="38100" dir="2700000" algn="tl">
                              <a:srgbClr val="000000">
                                <a:alpha val="43137"/>
                              </a:srgbClr>
                            </a:outerShdw>
                          </a:effectLst>
                        </a:rPr>
                        <a:t>Vigenère</a:t>
                      </a:r>
                      <a:r>
                        <a:rPr lang="en-US" altLang="zh-TW" sz="1400" b="1" dirty="0" smtClean="0">
                          <a:effectLst>
                            <a:outerShdw blurRad="38100" dist="38100" dir="2700000" algn="tl">
                              <a:srgbClr val="000000">
                                <a:alpha val="43137"/>
                              </a:srgbClr>
                            </a:outerShdw>
                          </a:effectLst>
                        </a:rPr>
                        <a:t> cipher</a:t>
                      </a:r>
                      <a:r>
                        <a:rPr lang="zh-TW" altLang="en-US" sz="1400" b="1" dirty="0" smtClean="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(https://en.wikipedia.org/wiki/Vigen%C3%A8re_cipher)</a:t>
                      </a:r>
                    </a:p>
                    <a:p>
                      <a:r>
                        <a:rPr lang="en-US" altLang="zh-TW" sz="1400" dirty="0" err="1" smtClean="0"/>
                        <a:t>Autokey</a:t>
                      </a:r>
                      <a:r>
                        <a:rPr lang="en-US" altLang="zh-TW" sz="1400" dirty="0" smtClean="0"/>
                        <a:t> cipher</a:t>
                      </a:r>
                    </a:p>
                    <a:p>
                      <a:r>
                        <a:rPr lang="en-US" altLang="zh-TW" sz="1400" dirty="0" smtClean="0"/>
                        <a:t>Homophonic substitution cipher</a:t>
                      </a:r>
                      <a:endParaRPr lang="zh-TW" altLang="en-US" sz="1400" dirty="0"/>
                    </a:p>
                  </a:txBody>
                  <a:tcPr marL="68580" marR="68580" marT="34290" marB="34290"/>
                </a:tc>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Polygraphic</a:t>
                      </a:r>
                      <a:r>
                        <a:rPr lang="en-US" altLang="zh-TW" sz="1400" dirty="0" smtClean="0"/>
                        <a:t> substitution</a:t>
                      </a:r>
                    </a:p>
                  </a:txBody>
                  <a:tcPr marL="68580" marR="68580" marT="34290" marB="34290"/>
                </a:tc>
                <a:tc>
                  <a:txBody>
                    <a:bodyPr/>
                    <a:lstStyle/>
                    <a:p>
                      <a:r>
                        <a:rPr lang="en-US" altLang="zh-TW" sz="1400" dirty="0" err="1" smtClean="0"/>
                        <a:t>Playfair</a:t>
                      </a:r>
                      <a:r>
                        <a:rPr lang="en-US" altLang="zh-TW" sz="1400" dirty="0" smtClean="0"/>
                        <a:t> cipher</a:t>
                      </a:r>
                      <a:r>
                        <a:rPr lang="zh-TW" altLang="en-US" sz="1400" dirty="0" smtClean="0"/>
                        <a:t>    </a:t>
                      </a:r>
                      <a:r>
                        <a:rPr lang="en-US" altLang="zh-TW" sz="1400" dirty="0" smtClean="0"/>
                        <a:t>Hill cipher</a:t>
                      </a:r>
                      <a:endParaRPr lang="zh-TW" altLang="en-US" sz="1400" dirty="0"/>
                    </a:p>
                  </a:txBody>
                  <a:tcPr marL="68580" marR="68580" marT="34290" marB="34290"/>
                </a:tc>
              </a:tr>
              <a:tr h="278130">
                <a:tc>
                  <a:txBody>
                    <a:bodyPr/>
                    <a:lstStyle/>
                    <a:p>
                      <a:r>
                        <a:rPr lang="en-US" altLang="zh-TW" sz="1400" dirty="0" smtClean="0"/>
                        <a:t>Transposition ciphers </a:t>
                      </a:r>
                    </a:p>
                    <a:p>
                      <a:r>
                        <a:rPr lang="zh-TW" altLang="en-US" sz="1400" dirty="0" smtClean="0"/>
                        <a:t>換位加密法</a:t>
                      </a:r>
                      <a:endParaRPr lang="zh-TW" altLang="en-US" sz="1400" dirty="0"/>
                    </a:p>
                  </a:txBody>
                  <a:tcPr marL="68580" marR="68580" marT="34290" marB="34290">
                    <a:solidFill>
                      <a:srgbClr val="FFFF00"/>
                    </a:solidFill>
                  </a:tcPr>
                </a:tc>
                <a:tc>
                  <a:txBody>
                    <a:bodyPr/>
                    <a:lstStyle/>
                    <a:p>
                      <a:r>
                        <a:rPr lang="en-US" altLang="zh-TW" sz="1400" dirty="0" smtClean="0"/>
                        <a:t>https://en.wikipedia.org/wiki/Transposition_cipher</a:t>
                      </a:r>
                      <a:endParaRPr lang="zh-TW" altLang="en-US" sz="1400" dirty="0"/>
                    </a:p>
                  </a:txBody>
                  <a:tcPr marL="68580" marR="68580" marT="34290" marB="34290">
                    <a:solidFill>
                      <a:srgbClr val="FFFF00"/>
                    </a:solidFill>
                  </a:tcPr>
                </a:tc>
              </a:tr>
              <a:tr h="278130">
                <a:tc>
                  <a:txBody>
                    <a:bodyPr/>
                    <a:lstStyle/>
                    <a:p>
                      <a:endParaRPr lang="zh-TW" altLang="en-US" sz="1400"/>
                    </a:p>
                  </a:txBody>
                  <a:tcPr marL="68580" marR="68580" marT="34290" marB="34290"/>
                </a:tc>
                <a:tc>
                  <a:txBody>
                    <a:bodyPr/>
                    <a:lstStyle/>
                    <a:p>
                      <a:r>
                        <a:rPr lang="en-US" altLang="zh-TW" sz="1400" dirty="0" smtClean="0"/>
                        <a:t>Rail Fence cipher</a:t>
                      </a:r>
                      <a:r>
                        <a:rPr lang="zh-TW" altLang="en-US" sz="1400" dirty="0" smtClean="0"/>
                        <a:t>      </a:t>
                      </a:r>
                      <a:r>
                        <a:rPr lang="en-US" altLang="zh-TW" sz="1400" dirty="0" smtClean="0"/>
                        <a:t>Route cipher</a:t>
                      </a:r>
                      <a:endParaRPr lang="zh-TW" altLang="en-US" sz="1400" dirty="0"/>
                    </a:p>
                  </a:txBody>
                  <a:tcPr marL="68580" marR="68580" marT="34290" marB="34290"/>
                </a:tc>
              </a:tr>
              <a:tr h="891540">
                <a:tc>
                  <a:txBody>
                    <a:bodyPr/>
                    <a:lstStyle/>
                    <a:p>
                      <a:endParaRPr lang="zh-TW" altLang="en-US" sz="1400" dirty="0"/>
                    </a:p>
                  </a:txBody>
                  <a:tcPr marL="68580" marR="68580" marT="34290" marB="34290"/>
                </a:tc>
                <a:tc>
                  <a:txBody>
                    <a:bodyPr/>
                    <a:lstStyle/>
                    <a:p>
                      <a:r>
                        <a:rPr lang="en-US" altLang="zh-TW" sz="1400" dirty="0" err="1" smtClean="0"/>
                        <a:t>Scytale</a:t>
                      </a:r>
                      <a:endParaRPr lang="en-US" altLang="zh-TW" sz="1400" dirty="0" smtClean="0"/>
                    </a:p>
                    <a:p>
                      <a:r>
                        <a:rPr lang="en-US" altLang="zh-TW" sz="1400" dirty="0" smtClean="0"/>
                        <a:t>Grille</a:t>
                      </a:r>
                    </a:p>
                    <a:p>
                      <a:r>
                        <a:rPr lang="en-US" altLang="zh-TW" sz="1400" dirty="0" smtClean="0"/>
                        <a:t>Permutation cipher</a:t>
                      </a:r>
                    </a:p>
                    <a:p>
                      <a:r>
                        <a:rPr lang="en-US" altLang="zh-TW" sz="1400" dirty="0" smtClean="0"/>
                        <a:t>VIC cipher </a:t>
                      </a:r>
                      <a:endParaRPr lang="zh-TW" altLang="en-US" sz="1400" dirty="0"/>
                    </a:p>
                  </a:txBody>
                  <a:tcPr marL="68580" marR="68580" marT="34290" marB="34290"/>
                </a:tc>
              </a:tr>
            </a:tbl>
          </a:graphicData>
        </a:graphic>
      </p:graphicFrame>
      <p:sp>
        <p:nvSpPr>
          <p:cNvPr id="4" name="矩形 3"/>
          <p:cNvSpPr/>
          <p:nvPr/>
        </p:nvSpPr>
        <p:spPr>
          <a:xfrm>
            <a:off x="196163" y="1351659"/>
            <a:ext cx="4084067" cy="300082"/>
          </a:xfrm>
          <a:prstGeom prst="rect">
            <a:avLst/>
          </a:prstGeom>
          <a:solidFill>
            <a:srgbClr val="FFFF00"/>
          </a:solidFill>
        </p:spPr>
        <p:txBody>
          <a:bodyPr wrap="none">
            <a:spAutoFit/>
          </a:bodyPr>
          <a:lstStyle/>
          <a:p>
            <a:r>
              <a:rPr lang="en-US" altLang="zh-TW" sz="1350" dirty="0"/>
              <a:t>https://en.wikipedia.org/wiki/Outline_of_cryptography</a:t>
            </a:r>
            <a:endParaRPr lang="zh-TW" altLang="en-US" sz="1350" dirty="0"/>
          </a:p>
        </p:txBody>
      </p:sp>
      <p:sp>
        <p:nvSpPr>
          <p:cNvPr id="3" name="矩形圖說文字 2"/>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古典密碼</a:t>
            </a:r>
            <a:r>
              <a:rPr lang="en-US" altLang="zh-TW" dirty="0" smtClean="0"/>
              <a:t/>
            </a:r>
            <a:br>
              <a:rPr lang="en-US" altLang="zh-TW" dirty="0" smtClean="0"/>
            </a:br>
            <a:r>
              <a:rPr lang="en-US" altLang="zh-TW" dirty="0" smtClean="0"/>
              <a:t>classical ciphers</a:t>
            </a:r>
            <a:endParaRPr lang="zh-TW" altLang="en-US" dirty="0" smtClean="0"/>
          </a:p>
        </p:txBody>
      </p:sp>
    </p:spTree>
    <p:extLst>
      <p:ext uri="{BB962C8B-B14F-4D97-AF65-F5344CB8AC3E}">
        <p14:creationId xmlns:p14="http://schemas.microsoft.com/office/powerpoint/2010/main" val="1236315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凱撒密碼</a:t>
            </a:r>
            <a:r>
              <a:rPr lang="en-US" altLang="zh-TW" sz="6600" dirty="0"/>
              <a:t>@</a:t>
            </a:r>
            <a:r>
              <a:rPr lang="zh-TW" altLang="en-US" sz="6600" dirty="0"/>
              <a:t>替換式密碼</a:t>
            </a:r>
            <a:br>
              <a:rPr lang="zh-TW" altLang="en-US" sz="6600" dirty="0"/>
            </a:br>
            <a:r>
              <a:rPr lang="en-US" altLang="zh-TW" sz="6600" dirty="0"/>
              <a:t>Caesar cipher(ROT13) @Substitution cipher</a:t>
            </a:r>
          </a:p>
        </p:txBody>
      </p:sp>
    </p:spTree>
    <p:extLst>
      <p:ext uri="{BB962C8B-B14F-4D97-AF65-F5344CB8AC3E}">
        <p14:creationId xmlns:p14="http://schemas.microsoft.com/office/powerpoint/2010/main" val="3993377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74399" y="1115862"/>
            <a:ext cx="2087812" cy="2357438"/>
          </a:xfrm>
          <a:prstGeom prst="rect">
            <a:avLst/>
          </a:prstGeom>
        </p:spPr>
      </p:pic>
      <p:sp>
        <p:nvSpPr>
          <p:cNvPr id="5" name="矩形圖說文字 4"/>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古典密碼</a:t>
            </a:r>
            <a:r>
              <a:rPr lang="ja-JP" altLang="en-US" sz="2800" dirty="0" smtClean="0">
                <a:latin typeface="標楷體" panose="03000509000000000000" pitchFamily="65" charset="-120"/>
                <a:ea typeface="標楷體" panose="03000509000000000000" pitchFamily="65" charset="-120"/>
              </a:rPr>
              <a:t>のの凱撒密碼</a:t>
            </a:r>
            <a:r>
              <a:rPr lang="en-US" altLang="zh-TW" dirty="0" smtClean="0"/>
              <a:t/>
            </a:r>
            <a:br>
              <a:rPr lang="en-US" altLang="zh-TW" dirty="0" smtClean="0"/>
            </a:br>
            <a:r>
              <a:rPr lang="en-US" altLang="zh-TW" dirty="0" smtClean="0"/>
              <a:t>classical ciphers||Caesar cipher(ROT13) [https://en.wikipedia.org/wiki/Caesar_cipher]</a:t>
            </a:r>
          </a:p>
        </p:txBody>
      </p:sp>
      <p:sp>
        <p:nvSpPr>
          <p:cNvPr id="6" name="矩形 5"/>
          <p:cNvSpPr/>
          <p:nvPr/>
        </p:nvSpPr>
        <p:spPr>
          <a:xfrm>
            <a:off x="274399" y="3473300"/>
            <a:ext cx="1954381" cy="369332"/>
          </a:xfrm>
          <a:prstGeom prst="rect">
            <a:avLst/>
          </a:prstGeom>
        </p:spPr>
        <p:txBody>
          <a:bodyPr wrap="none">
            <a:spAutoFit/>
          </a:bodyPr>
          <a:lstStyle/>
          <a:p>
            <a:r>
              <a:rPr lang="en-US" altLang="zh-TW" dirty="0" smtClean="0"/>
              <a:t>Gaius Julius Caesar</a:t>
            </a:r>
            <a:endParaRPr lang="zh-TW" altLang="en-US" dirty="0"/>
          </a:p>
        </p:txBody>
      </p:sp>
      <p:sp>
        <p:nvSpPr>
          <p:cNvPr id="7" name="矩形 6"/>
          <p:cNvSpPr/>
          <p:nvPr/>
        </p:nvSpPr>
        <p:spPr>
          <a:xfrm>
            <a:off x="93355" y="6482271"/>
            <a:ext cx="4270849" cy="369332"/>
          </a:xfrm>
          <a:prstGeom prst="rect">
            <a:avLst/>
          </a:prstGeom>
        </p:spPr>
        <p:txBody>
          <a:bodyPr wrap="none">
            <a:spAutoFit/>
          </a:bodyPr>
          <a:lstStyle/>
          <a:p>
            <a:r>
              <a:rPr lang="en-US" altLang="zh-TW" dirty="0" smtClean="0"/>
              <a:t>https://en.wikipedia.org/wiki/Julius_Caesar</a:t>
            </a:r>
            <a:endParaRPr lang="zh-TW" altLang="en-US" dirty="0"/>
          </a:p>
        </p:txBody>
      </p:sp>
      <p:pic>
        <p:nvPicPr>
          <p:cNvPr id="8" name="圖片 7"/>
          <p:cNvPicPr>
            <a:picLocks noChangeAspect="1"/>
          </p:cNvPicPr>
          <p:nvPr/>
        </p:nvPicPr>
        <p:blipFill>
          <a:blip r:embed="rId3"/>
          <a:stretch>
            <a:fillRect/>
          </a:stretch>
        </p:blipFill>
        <p:spPr>
          <a:xfrm>
            <a:off x="5124450" y="4905059"/>
            <a:ext cx="3405187" cy="1433016"/>
          </a:xfrm>
          <a:prstGeom prst="rect">
            <a:avLst/>
          </a:prstGeom>
        </p:spPr>
      </p:pic>
      <p:sp>
        <p:nvSpPr>
          <p:cNvPr id="9" name="矩形 8"/>
          <p:cNvSpPr/>
          <p:nvPr/>
        </p:nvSpPr>
        <p:spPr>
          <a:xfrm>
            <a:off x="3476625" y="4181987"/>
            <a:ext cx="4572000" cy="646331"/>
          </a:xfrm>
          <a:prstGeom prst="rect">
            <a:avLst/>
          </a:prstGeom>
        </p:spPr>
        <p:txBody>
          <a:bodyPr>
            <a:spAutoFit/>
          </a:bodyPr>
          <a:lstStyle/>
          <a:p>
            <a:r>
              <a:rPr lang="en-US" altLang="zh-TW" dirty="0" smtClean="0"/>
              <a:t>Plain:   </a:t>
            </a:r>
            <a:r>
              <a:rPr lang="zh-TW" altLang="en-US" dirty="0" smtClean="0"/>
              <a:t>  </a:t>
            </a:r>
            <a:r>
              <a:rPr lang="en-US" altLang="zh-TW" dirty="0" smtClean="0"/>
              <a:t> ABCDEFGHIJKLMNOPQRSTUVWXYZ</a:t>
            </a:r>
          </a:p>
          <a:p>
            <a:r>
              <a:rPr lang="en-US" altLang="zh-TW" dirty="0" smtClean="0"/>
              <a:t>Cipher:   XYZABCDEFGHIJKLMNOPQRSTUVW</a:t>
            </a:r>
            <a:endParaRPr lang="zh-TW" altLang="en-US" dirty="0"/>
          </a:p>
        </p:txBody>
      </p:sp>
      <p:cxnSp>
        <p:nvCxnSpPr>
          <p:cNvPr id="11" name="直線接點 10"/>
          <p:cNvCxnSpPr/>
          <p:nvPr/>
        </p:nvCxnSpPr>
        <p:spPr>
          <a:xfrm flipV="1">
            <a:off x="3381375" y="4137755"/>
            <a:ext cx="5619750" cy="4423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p:nvPicPr>
        <p:blipFill>
          <a:blip r:embed="rId4"/>
          <a:stretch>
            <a:fillRect/>
          </a:stretch>
        </p:blipFill>
        <p:spPr>
          <a:xfrm>
            <a:off x="4159546" y="2481690"/>
            <a:ext cx="3752850" cy="1579324"/>
          </a:xfrm>
          <a:prstGeom prst="rect">
            <a:avLst/>
          </a:prstGeom>
        </p:spPr>
      </p:pic>
      <p:sp>
        <p:nvSpPr>
          <p:cNvPr id="13" name="矩形 12"/>
          <p:cNvSpPr/>
          <p:nvPr/>
        </p:nvSpPr>
        <p:spPr>
          <a:xfrm>
            <a:off x="0" y="3780014"/>
            <a:ext cx="2983220" cy="2154436"/>
          </a:xfrm>
          <a:prstGeom prst="rect">
            <a:avLst/>
          </a:prstGeom>
        </p:spPr>
        <p:txBody>
          <a:bodyPr wrap="square">
            <a:spAutoFit/>
          </a:bodyPr>
          <a:lstStyle/>
          <a:p>
            <a:pPr marL="171450" indent="-171450">
              <a:buFont typeface="Wingdings" panose="05000000000000000000" pitchFamily="2" charset="2"/>
              <a:buChar char="ü"/>
            </a:pPr>
            <a:r>
              <a:rPr lang="zh-TW" altLang="en-US" sz="1600" dirty="0" smtClean="0"/>
              <a:t>愷撒密碼是一種</a:t>
            </a:r>
            <a:r>
              <a:rPr lang="zh-TW" altLang="en-US" sz="1600" b="1" dirty="0" smtClean="0">
                <a:effectLst>
                  <a:outerShdw blurRad="38100" dist="38100" dir="2700000" algn="tl">
                    <a:srgbClr val="000000">
                      <a:alpha val="43137"/>
                    </a:srgbClr>
                  </a:outerShdw>
                </a:effectLst>
              </a:rPr>
              <a:t>替換加密</a:t>
            </a:r>
            <a:r>
              <a:rPr lang="zh-TW" altLang="en-US" sz="1600" dirty="0" smtClean="0"/>
              <a:t>的技術</a:t>
            </a:r>
            <a:endParaRPr lang="en-US" altLang="zh-TW" sz="1600" dirty="0" smtClean="0"/>
          </a:p>
          <a:p>
            <a:pPr marL="171450" indent="-171450">
              <a:buFont typeface="Wingdings" panose="05000000000000000000" pitchFamily="2" charset="2"/>
              <a:buChar char="ü"/>
            </a:pPr>
            <a:r>
              <a:rPr lang="zh-TW" altLang="en-US" sz="1400" b="1" dirty="0" smtClean="0">
                <a:solidFill>
                  <a:srgbClr val="FF0000"/>
                </a:solidFill>
              </a:rPr>
              <a:t>明文中的所有字母都在字母表上向後（或向前）按照一個固定數目進行偏移後被替換成密文。</a:t>
            </a:r>
            <a:endParaRPr lang="en-US" altLang="zh-TW" sz="1400" b="1" dirty="0" smtClean="0">
              <a:solidFill>
                <a:srgbClr val="FF0000"/>
              </a:solidFill>
            </a:endParaRPr>
          </a:p>
          <a:p>
            <a:pPr marL="171450" indent="-171450">
              <a:buFont typeface="Wingdings" panose="05000000000000000000" pitchFamily="2" charset="2"/>
              <a:buChar char="ü"/>
            </a:pPr>
            <a:r>
              <a:rPr lang="zh-TW" altLang="en-US" sz="1200" dirty="0" smtClean="0"/>
              <a:t>這個加密方法是以羅馬共和時期愷撒的名字命名的，當年愷撒曾用此方法與其將軍們進行聯繫。</a:t>
            </a:r>
          </a:p>
          <a:p>
            <a:pPr marL="171450" indent="-171450">
              <a:buFont typeface="Wingdings" panose="05000000000000000000" pitchFamily="2" charset="2"/>
              <a:buChar char="ü"/>
            </a:pPr>
            <a:r>
              <a:rPr lang="zh-TW" altLang="en-US" sz="1200" dirty="0" smtClean="0"/>
              <a:t>愷撒密碼非常容易被破解，而且在實際應用中也無法保證通信安全。</a:t>
            </a:r>
            <a:endParaRPr lang="zh-TW" altLang="en-US" sz="1200" dirty="0"/>
          </a:p>
        </p:txBody>
      </p:sp>
      <p:sp>
        <p:nvSpPr>
          <p:cNvPr id="14" name="矩形 13"/>
          <p:cNvSpPr/>
          <p:nvPr/>
        </p:nvSpPr>
        <p:spPr>
          <a:xfrm>
            <a:off x="7291387" y="2345059"/>
            <a:ext cx="1709738" cy="954107"/>
          </a:xfrm>
          <a:prstGeom prst="rect">
            <a:avLst/>
          </a:prstGeom>
        </p:spPr>
        <p:txBody>
          <a:bodyPr wrap="square">
            <a:spAutoFit/>
          </a:bodyPr>
          <a:lstStyle/>
          <a:p>
            <a:r>
              <a:rPr lang="zh-TW" altLang="en-US" sz="1400" dirty="0" smtClean="0"/>
              <a:t>當偏移量是</a:t>
            </a:r>
            <a:r>
              <a:rPr lang="en-US" altLang="zh-TW" sz="1400" dirty="0" smtClean="0"/>
              <a:t>3</a:t>
            </a:r>
            <a:r>
              <a:rPr lang="zh-TW" altLang="en-US" sz="1400" dirty="0" smtClean="0"/>
              <a:t>的時候，所有的字母</a:t>
            </a:r>
            <a:r>
              <a:rPr lang="en-US" altLang="zh-TW" sz="1400" dirty="0" smtClean="0"/>
              <a:t>A</a:t>
            </a:r>
            <a:r>
              <a:rPr lang="zh-TW" altLang="en-US" sz="1400" dirty="0" smtClean="0"/>
              <a:t>將被替換成</a:t>
            </a:r>
            <a:r>
              <a:rPr lang="en-US" altLang="zh-TW" sz="1400" dirty="0" smtClean="0"/>
              <a:t>D</a:t>
            </a:r>
            <a:r>
              <a:rPr lang="zh-TW" altLang="en-US" sz="1400" dirty="0" smtClean="0"/>
              <a:t>，</a:t>
            </a:r>
            <a:r>
              <a:rPr lang="en-US" altLang="zh-TW" sz="1400" dirty="0" smtClean="0"/>
              <a:t>B</a:t>
            </a:r>
            <a:r>
              <a:rPr lang="zh-TW" altLang="en-US" sz="1400" dirty="0" smtClean="0"/>
              <a:t>變成</a:t>
            </a:r>
            <a:r>
              <a:rPr lang="en-US" altLang="zh-TW" sz="1400" dirty="0" smtClean="0"/>
              <a:t>E</a:t>
            </a:r>
            <a:r>
              <a:rPr lang="zh-TW" altLang="en-US" sz="1400" dirty="0" smtClean="0"/>
              <a:t>，以此類推。</a:t>
            </a:r>
            <a:endParaRPr lang="zh-TW" altLang="en-US" sz="1400" dirty="0"/>
          </a:p>
        </p:txBody>
      </p:sp>
      <p:sp>
        <p:nvSpPr>
          <p:cNvPr id="16" name="矩形 15"/>
          <p:cNvSpPr/>
          <p:nvPr/>
        </p:nvSpPr>
        <p:spPr>
          <a:xfrm>
            <a:off x="2983220" y="1638060"/>
            <a:ext cx="2954655" cy="369332"/>
          </a:xfrm>
          <a:prstGeom prst="rect">
            <a:avLst/>
          </a:prstGeom>
        </p:spPr>
        <p:txBody>
          <a:bodyPr wrap="none">
            <a:spAutoFit/>
          </a:bodyPr>
          <a:lstStyle/>
          <a:p>
            <a:r>
              <a:rPr lang="zh-TW" altLang="en-US" dirty="0" smtClean="0"/>
              <a:t>把字母往右或往左移動幾位</a:t>
            </a:r>
            <a:endParaRPr lang="zh-TW" altLang="en-US" dirty="0"/>
          </a:p>
        </p:txBody>
      </p:sp>
    </p:spTree>
    <p:extLst>
      <p:ext uri="{BB962C8B-B14F-4D97-AF65-F5344CB8AC3E}">
        <p14:creationId xmlns:p14="http://schemas.microsoft.com/office/powerpoint/2010/main" val="14322538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3/33/ROT13_table_with_example.svg/300px-ROT13_table_with_exa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742" y="1217430"/>
            <a:ext cx="4404356" cy="276383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圖說文字 5"/>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smtClean="0">
                <a:latin typeface="標楷體" panose="03000509000000000000" pitchFamily="65" charset="-120"/>
                <a:ea typeface="標楷體" panose="03000509000000000000" pitchFamily="65" charset="-120"/>
              </a:rPr>
              <a:t>凱撒密碼</a:t>
            </a:r>
            <a:r>
              <a:rPr lang="en-US" altLang="zh-TW" sz="2800" dirty="0" smtClean="0">
                <a:latin typeface="標楷體" panose="03000509000000000000" pitchFamily="65" charset="-120"/>
                <a:ea typeface="標楷體" panose="03000509000000000000" pitchFamily="65" charset="-120"/>
              </a:rPr>
              <a:t>@</a:t>
            </a:r>
            <a:r>
              <a:rPr lang="zh-TW" altLang="en-US" sz="2800" dirty="0" smtClean="0">
                <a:latin typeface="標楷體" panose="03000509000000000000" pitchFamily="65" charset="-120"/>
                <a:ea typeface="標楷體" panose="03000509000000000000" pitchFamily="65" charset="-120"/>
              </a:rPr>
              <a:t>替換式密碼</a:t>
            </a:r>
            <a:r>
              <a:rPr lang="en-US" altLang="zh-TW" dirty="0" smtClean="0"/>
              <a:t/>
            </a:r>
            <a:br>
              <a:rPr lang="en-US" altLang="zh-TW" dirty="0" smtClean="0"/>
            </a:br>
            <a:r>
              <a:rPr lang="en-US" altLang="zh-TW" dirty="0" smtClean="0"/>
              <a:t>Caesar cipher(ROT13) </a:t>
            </a:r>
            <a:r>
              <a:rPr lang="en-US" altLang="zh-TW" dirty="0" smtClean="0">
                <a:latin typeface="標楷體" panose="03000509000000000000" pitchFamily="65" charset="-120"/>
                <a:ea typeface="標楷體" panose="03000509000000000000" pitchFamily="65" charset="-120"/>
              </a:rPr>
              <a:t>@</a:t>
            </a:r>
            <a:r>
              <a:rPr lang="en-US" altLang="zh-TW" dirty="0" smtClean="0"/>
              <a:t>Substitution cipher</a:t>
            </a:r>
          </a:p>
        </p:txBody>
      </p:sp>
      <p:pic>
        <p:nvPicPr>
          <p:cNvPr id="1028" name="Picture 4" descr="https://upload.wikimedia.org/wikipedia/commons/7/7a/Dancing_m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68" y="5018929"/>
            <a:ext cx="7037804" cy="8949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13756" y="1447664"/>
            <a:ext cx="3956661" cy="369332"/>
          </a:xfrm>
          <a:prstGeom prst="rect">
            <a:avLst/>
          </a:prstGeom>
          <a:solidFill>
            <a:schemeClr val="accent6">
              <a:lumMod val="20000"/>
              <a:lumOff val="80000"/>
            </a:schemeClr>
          </a:solidFill>
        </p:spPr>
        <p:txBody>
          <a:bodyPr wrap="none">
            <a:spAutoFit/>
          </a:bodyPr>
          <a:lstStyle/>
          <a:p>
            <a:r>
              <a:rPr lang="en-US" altLang="zh-TW" dirty="0"/>
              <a:t>echo 'Funny{</a:t>
            </a:r>
            <a:r>
              <a:rPr lang="en-US" altLang="zh-TW" dirty="0" err="1"/>
              <a:t>MyfirstCTF</a:t>
            </a:r>
            <a:r>
              <a:rPr lang="en-US" altLang="zh-TW" dirty="0"/>
              <a:t>}' | </a:t>
            </a:r>
            <a:r>
              <a:rPr lang="en-US" altLang="zh-TW" dirty="0" err="1"/>
              <a:t>tr</a:t>
            </a:r>
            <a:r>
              <a:rPr lang="en-US" altLang="zh-TW" dirty="0"/>
              <a:t> </a:t>
            </a:r>
            <a:r>
              <a:rPr lang="en-US" altLang="zh-TW" dirty="0" err="1"/>
              <a:t>xyza</a:t>
            </a:r>
            <a:r>
              <a:rPr lang="en-US" altLang="zh-TW" dirty="0"/>
              <a:t>-w a-z </a:t>
            </a:r>
          </a:p>
        </p:txBody>
      </p:sp>
      <p:sp>
        <p:nvSpPr>
          <p:cNvPr id="4" name="矩形 3"/>
          <p:cNvSpPr/>
          <p:nvPr/>
        </p:nvSpPr>
        <p:spPr>
          <a:xfrm>
            <a:off x="213756" y="2092930"/>
            <a:ext cx="2054537" cy="369332"/>
          </a:xfrm>
          <a:prstGeom prst="rect">
            <a:avLst/>
          </a:prstGeom>
        </p:spPr>
        <p:txBody>
          <a:bodyPr wrap="none">
            <a:spAutoFit/>
          </a:bodyPr>
          <a:lstStyle/>
          <a:p>
            <a:r>
              <a:rPr lang="en-US" altLang="zh-TW" dirty="0" err="1"/>
              <a:t>Fxqqb</a:t>
            </a:r>
            <a:r>
              <a:rPr lang="en-US" altLang="zh-TW" dirty="0"/>
              <a:t>{</a:t>
            </a:r>
            <a:r>
              <a:rPr lang="en-US" altLang="zh-TW" dirty="0" err="1"/>
              <a:t>MbiluvwCTF</a:t>
            </a:r>
            <a:r>
              <a:rPr lang="en-US" altLang="zh-TW" dirty="0"/>
              <a:t>}</a:t>
            </a:r>
          </a:p>
        </p:txBody>
      </p:sp>
      <p:sp>
        <p:nvSpPr>
          <p:cNvPr id="5" name="矩形 4"/>
          <p:cNvSpPr/>
          <p:nvPr/>
        </p:nvSpPr>
        <p:spPr>
          <a:xfrm>
            <a:off x="296780" y="2962974"/>
            <a:ext cx="4155112" cy="369332"/>
          </a:xfrm>
          <a:prstGeom prst="rect">
            <a:avLst/>
          </a:prstGeom>
          <a:solidFill>
            <a:schemeClr val="accent6">
              <a:lumMod val="20000"/>
              <a:lumOff val="80000"/>
            </a:schemeClr>
          </a:solidFill>
        </p:spPr>
        <p:txBody>
          <a:bodyPr wrap="none">
            <a:spAutoFit/>
          </a:bodyPr>
          <a:lstStyle/>
          <a:p>
            <a:r>
              <a:rPr lang="en-US" altLang="zh-TW" dirty="0"/>
              <a:t>echo '</a:t>
            </a:r>
            <a:r>
              <a:rPr lang="en-US" altLang="zh-TW" dirty="0" err="1"/>
              <a:t>Fxqqb</a:t>
            </a:r>
            <a:r>
              <a:rPr lang="en-US" altLang="zh-TW" dirty="0"/>
              <a:t>{</a:t>
            </a:r>
            <a:r>
              <a:rPr lang="en-US" altLang="zh-TW" dirty="0" err="1"/>
              <a:t>MbiluvwCTF</a:t>
            </a:r>
            <a:r>
              <a:rPr lang="en-US" altLang="zh-TW" dirty="0"/>
              <a:t>}' | </a:t>
            </a:r>
            <a:r>
              <a:rPr lang="en-US" altLang="zh-TW" dirty="0" err="1"/>
              <a:t>tr</a:t>
            </a:r>
            <a:r>
              <a:rPr lang="en-US" altLang="zh-TW" dirty="0"/>
              <a:t>  a-z </a:t>
            </a:r>
            <a:r>
              <a:rPr lang="en-US" altLang="zh-TW" dirty="0" err="1"/>
              <a:t>xyza</a:t>
            </a:r>
            <a:r>
              <a:rPr lang="en-US" altLang="zh-TW" dirty="0"/>
              <a:t>-w </a:t>
            </a:r>
            <a:endParaRPr lang="zh-TW" altLang="en-US" dirty="0"/>
          </a:p>
        </p:txBody>
      </p:sp>
      <p:sp>
        <p:nvSpPr>
          <p:cNvPr id="7" name="矩形 6"/>
          <p:cNvSpPr/>
          <p:nvPr/>
        </p:nvSpPr>
        <p:spPr>
          <a:xfrm>
            <a:off x="313504" y="3550676"/>
            <a:ext cx="1908984" cy="369332"/>
          </a:xfrm>
          <a:prstGeom prst="rect">
            <a:avLst/>
          </a:prstGeom>
        </p:spPr>
        <p:txBody>
          <a:bodyPr wrap="none">
            <a:spAutoFit/>
          </a:bodyPr>
          <a:lstStyle/>
          <a:p>
            <a:r>
              <a:rPr lang="en-US" altLang="zh-TW" dirty="0"/>
              <a:t>Funny{</a:t>
            </a:r>
            <a:r>
              <a:rPr lang="en-US" altLang="zh-TW" dirty="0" err="1"/>
              <a:t>MyfirstCTF</a:t>
            </a:r>
            <a:r>
              <a:rPr lang="en-US" altLang="zh-TW" dirty="0"/>
              <a:t>}</a:t>
            </a:r>
          </a:p>
        </p:txBody>
      </p:sp>
    </p:spTree>
    <p:extLst>
      <p:ext uri="{BB962C8B-B14F-4D97-AF65-F5344CB8AC3E}">
        <p14:creationId xmlns:p14="http://schemas.microsoft.com/office/powerpoint/2010/main" val="4263066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0425" y="1579418"/>
            <a:ext cx="4054063" cy="4462609"/>
          </a:xfrm>
          <a:solidFill>
            <a:schemeClr val="accent4">
              <a:lumMod val="20000"/>
              <a:lumOff val="80000"/>
            </a:schemeClr>
          </a:solidFill>
        </p:spPr>
        <p:txBody>
          <a:bodyPr>
            <a:normAutofit fontScale="40000" lnSpcReduction="20000"/>
          </a:bodyPr>
          <a:lstStyle/>
          <a:p>
            <a:pPr marL="0" indent="0">
              <a:buNone/>
            </a:pPr>
            <a:r>
              <a:rPr lang="en-US" altLang="zh-TW" sz="4500" dirty="0" smtClean="0"/>
              <a:t>Usage</a:t>
            </a:r>
            <a:r>
              <a:rPr lang="en-US" altLang="zh-TW" sz="4500" dirty="0"/>
              <a:t>: </a:t>
            </a:r>
            <a:r>
              <a:rPr lang="en-US" altLang="zh-TW" sz="4500" dirty="0" err="1"/>
              <a:t>tr</a:t>
            </a:r>
            <a:r>
              <a:rPr lang="en-US" altLang="zh-TW" sz="4500" dirty="0"/>
              <a:t> [OPTION]... SET1 [SET2]</a:t>
            </a:r>
          </a:p>
          <a:p>
            <a:pPr marL="0" indent="0">
              <a:buNone/>
            </a:pPr>
            <a:r>
              <a:rPr lang="en-US" altLang="zh-TW" dirty="0"/>
              <a:t>Translate, squeeze, and/or delete characters from standard input,</a:t>
            </a:r>
          </a:p>
          <a:p>
            <a:pPr marL="0" indent="0">
              <a:buNone/>
            </a:pPr>
            <a:r>
              <a:rPr lang="en-US" altLang="zh-TW" dirty="0"/>
              <a:t>writing to standard output.</a:t>
            </a:r>
          </a:p>
          <a:p>
            <a:pPr marL="0" indent="0">
              <a:buNone/>
            </a:pPr>
            <a:endParaRPr lang="en-US" altLang="zh-TW" dirty="0"/>
          </a:p>
          <a:p>
            <a:pPr marL="0" indent="0">
              <a:buNone/>
            </a:pPr>
            <a:r>
              <a:rPr lang="en-US" altLang="zh-TW" dirty="0"/>
              <a:t>  -c, -C, --complement    use the complement of SET1</a:t>
            </a:r>
          </a:p>
          <a:p>
            <a:pPr marL="0" indent="0">
              <a:buNone/>
            </a:pPr>
            <a:r>
              <a:rPr lang="en-US" altLang="zh-TW" dirty="0"/>
              <a:t>  -d, --delete            </a:t>
            </a:r>
            <a:r>
              <a:rPr lang="en-US" altLang="zh-TW" dirty="0" err="1"/>
              <a:t>delete</a:t>
            </a:r>
            <a:r>
              <a:rPr lang="en-US" altLang="zh-TW" dirty="0"/>
              <a:t> characters in SET1, do not translate</a:t>
            </a:r>
          </a:p>
          <a:p>
            <a:pPr marL="0" indent="0">
              <a:buNone/>
            </a:pPr>
            <a:r>
              <a:rPr lang="en-US" altLang="zh-TW" dirty="0"/>
              <a:t>  -s, --squeeze-repeats   replace each sequence of a repeated </a:t>
            </a:r>
            <a:r>
              <a:rPr lang="en-US" altLang="zh-TW" dirty="0" smtClean="0"/>
              <a:t>character</a:t>
            </a:r>
            <a:r>
              <a:rPr lang="zh-TW" altLang="en-US" dirty="0" smtClean="0"/>
              <a:t> </a:t>
            </a:r>
            <a:r>
              <a:rPr lang="en-US" altLang="zh-TW" dirty="0" smtClean="0"/>
              <a:t>that </a:t>
            </a:r>
            <a:r>
              <a:rPr lang="en-US" altLang="zh-TW" dirty="0"/>
              <a:t>is listed in the last specified SET</a:t>
            </a:r>
            <a:r>
              <a:rPr lang="en-US" altLang="zh-TW" dirty="0" smtClean="0"/>
              <a:t>, </a:t>
            </a:r>
            <a:r>
              <a:rPr lang="en-US" altLang="zh-TW" dirty="0"/>
              <a:t>with a single occurrence of that character</a:t>
            </a:r>
          </a:p>
          <a:p>
            <a:pPr marL="0" indent="0">
              <a:buNone/>
            </a:pPr>
            <a:r>
              <a:rPr lang="en-US" altLang="zh-TW" dirty="0"/>
              <a:t>  -t, --truncate-set1     first truncate SET1 to length of SET2</a:t>
            </a:r>
          </a:p>
          <a:p>
            <a:pPr marL="0" indent="0">
              <a:buNone/>
            </a:pPr>
            <a:r>
              <a:rPr lang="en-US" altLang="zh-TW" dirty="0"/>
              <a:t>      --help     display this help and exit</a:t>
            </a:r>
          </a:p>
          <a:p>
            <a:pPr marL="0" indent="0">
              <a:buNone/>
            </a:pPr>
            <a:r>
              <a:rPr lang="en-US" altLang="zh-TW" dirty="0"/>
              <a:t>      --version  output version information and exit</a:t>
            </a:r>
          </a:p>
          <a:p>
            <a:pPr marL="0" indent="0">
              <a:buNone/>
            </a:pPr>
            <a:endParaRPr lang="en-US" altLang="zh-TW" dirty="0"/>
          </a:p>
          <a:p>
            <a:pPr marL="0" indent="0">
              <a:buNone/>
            </a:pPr>
            <a:r>
              <a:rPr lang="en-US" altLang="zh-TW" sz="5000" dirty="0">
                <a:solidFill>
                  <a:srgbClr val="FF0000"/>
                </a:solidFill>
              </a:rPr>
              <a:t>SETs are specified as strings of characters.  </a:t>
            </a:r>
            <a:endParaRPr lang="en-US" altLang="zh-TW" sz="5000" dirty="0" smtClean="0">
              <a:solidFill>
                <a:srgbClr val="FF0000"/>
              </a:solidFill>
            </a:endParaRPr>
          </a:p>
          <a:p>
            <a:pPr marL="0" indent="0">
              <a:buNone/>
            </a:pPr>
            <a:r>
              <a:rPr lang="en-US" altLang="zh-TW" dirty="0" smtClean="0"/>
              <a:t>Most </a:t>
            </a:r>
            <a:r>
              <a:rPr lang="en-US" altLang="zh-TW" dirty="0"/>
              <a:t>represent themselves.</a:t>
            </a:r>
          </a:p>
          <a:p>
            <a:pPr marL="0" indent="0">
              <a:buNone/>
            </a:pPr>
            <a:r>
              <a:rPr lang="en-US" altLang="zh-TW" dirty="0"/>
              <a:t>Interpreted sequences are:</a:t>
            </a:r>
          </a:p>
          <a:p>
            <a:endParaRPr lang="en-US" altLang="zh-TW" dirty="0"/>
          </a:p>
        </p:txBody>
      </p:sp>
      <p:sp>
        <p:nvSpPr>
          <p:cNvPr id="4" name="矩形 3"/>
          <p:cNvSpPr/>
          <p:nvPr/>
        </p:nvSpPr>
        <p:spPr>
          <a:xfrm>
            <a:off x="4144488" y="1067926"/>
            <a:ext cx="4909087" cy="4801314"/>
          </a:xfrm>
          <a:prstGeom prst="rect">
            <a:avLst/>
          </a:prstGeom>
          <a:solidFill>
            <a:schemeClr val="accent6">
              <a:lumMod val="20000"/>
              <a:lumOff val="80000"/>
            </a:schemeClr>
          </a:solidFill>
        </p:spPr>
        <p:txBody>
          <a:bodyPr wrap="square">
            <a:spAutoFit/>
          </a:bodyPr>
          <a:lstStyle/>
          <a:p>
            <a:r>
              <a:rPr lang="en-US" altLang="zh-TW" dirty="0"/>
              <a:t> </a:t>
            </a:r>
            <a:r>
              <a:rPr lang="en-US" altLang="zh-TW" sz="1200" dirty="0"/>
              <a:t>\NNN            character with octal value NNN (1 to 3 octal digits)</a:t>
            </a:r>
          </a:p>
          <a:p>
            <a:r>
              <a:rPr lang="en-US" altLang="zh-TW" sz="1200" dirty="0"/>
              <a:t>  \\              backslash</a:t>
            </a:r>
          </a:p>
          <a:p>
            <a:r>
              <a:rPr lang="en-US" altLang="zh-TW" sz="1200" dirty="0"/>
              <a:t>  \a              audible BEL</a:t>
            </a:r>
          </a:p>
          <a:p>
            <a:r>
              <a:rPr lang="en-US" altLang="zh-TW" sz="1200" dirty="0"/>
              <a:t>  \b              backspace</a:t>
            </a:r>
          </a:p>
          <a:p>
            <a:r>
              <a:rPr lang="en-US" altLang="zh-TW" sz="1200" dirty="0"/>
              <a:t>  \f              form feed</a:t>
            </a:r>
          </a:p>
          <a:p>
            <a:r>
              <a:rPr lang="en-US" altLang="zh-TW" sz="1200" dirty="0"/>
              <a:t>  \n              new line</a:t>
            </a:r>
          </a:p>
          <a:p>
            <a:r>
              <a:rPr lang="en-US" altLang="zh-TW" sz="1200" dirty="0"/>
              <a:t>  \r              return</a:t>
            </a:r>
          </a:p>
          <a:p>
            <a:r>
              <a:rPr lang="en-US" altLang="zh-TW" sz="1200" dirty="0"/>
              <a:t>  \t              horizontal tab</a:t>
            </a:r>
          </a:p>
          <a:p>
            <a:r>
              <a:rPr lang="en-US" altLang="zh-TW" sz="1200" dirty="0"/>
              <a:t>  \v              vertical tab</a:t>
            </a:r>
          </a:p>
          <a:p>
            <a:r>
              <a:rPr lang="en-US" altLang="zh-TW" sz="1200" b="1" dirty="0">
                <a:solidFill>
                  <a:srgbClr val="FF0000"/>
                </a:solidFill>
                <a:effectLst>
                  <a:outerShdw blurRad="38100" dist="38100" dir="2700000" algn="tl">
                    <a:srgbClr val="000000">
                      <a:alpha val="43137"/>
                    </a:srgbClr>
                  </a:outerShdw>
                </a:effectLst>
              </a:rPr>
              <a:t>  CHAR1-CHAR2     all characters from CHAR1 to CHAR2 in ascending order</a:t>
            </a:r>
          </a:p>
          <a:p>
            <a:r>
              <a:rPr lang="en-US" altLang="zh-TW" sz="1200" dirty="0"/>
              <a:t>  [CHAR*]         in SET2, copies of CHAR until length of SET1</a:t>
            </a:r>
          </a:p>
          <a:p>
            <a:r>
              <a:rPr lang="en-US" altLang="zh-TW" sz="1200" dirty="0"/>
              <a:t>  [CHAR*REPEAT]   REPEAT copies of CHAR, REPEAT octal if starting with 0</a:t>
            </a:r>
          </a:p>
          <a:p>
            <a:r>
              <a:rPr lang="en-US" altLang="zh-TW" sz="1200" dirty="0"/>
              <a:t>  [:</a:t>
            </a:r>
            <a:r>
              <a:rPr lang="en-US" altLang="zh-TW" sz="1200" dirty="0" err="1"/>
              <a:t>alnum</a:t>
            </a:r>
            <a:r>
              <a:rPr lang="en-US" altLang="zh-TW" sz="1200" dirty="0"/>
              <a:t>:]       all letters and digits</a:t>
            </a:r>
          </a:p>
          <a:p>
            <a:r>
              <a:rPr lang="en-US" altLang="zh-TW" sz="1200" dirty="0"/>
              <a:t>  [:alpha:]       all letters</a:t>
            </a:r>
          </a:p>
          <a:p>
            <a:r>
              <a:rPr lang="en-US" altLang="zh-TW" sz="1200" dirty="0"/>
              <a:t>  [:blank:]       all horizontal whitespace</a:t>
            </a:r>
          </a:p>
          <a:p>
            <a:r>
              <a:rPr lang="en-US" altLang="zh-TW" sz="1200" dirty="0"/>
              <a:t>  [:</a:t>
            </a:r>
            <a:r>
              <a:rPr lang="en-US" altLang="zh-TW" sz="1200" dirty="0" err="1"/>
              <a:t>cntrl</a:t>
            </a:r>
            <a:r>
              <a:rPr lang="en-US" altLang="zh-TW" sz="1200" dirty="0"/>
              <a:t>:]       all control characters</a:t>
            </a:r>
          </a:p>
          <a:p>
            <a:r>
              <a:rPr lang="en-US" altLang="zh-TW" sz="1200" dirty="0"/>
              <a:t>  [:digit:]       all digits</a:t>
            </a:r>
          </a:p>
          <a:p>
            <a:r>
              <a:rPr lang="en-US" altLang="zh-TW" sz="1200" dirty="0"/>
              <a:t>  [:graph:]       all printable characters, not including space</a:t>
            </a:r>
          </a:p>
          <a:p>
            <a:r>
              <a:rPr lang="en-US" altLang="zh-TW" sz="1200" dirty="0"/>
              <a:t>  [:lower:]       all lower case letters</a:t>
            </a:r>
          </a:p>
          <a:p>
            <a:r>
              <a:rPr lang="en-US" altLang="zh-TW" sz="1200" dirty="0"/>
              <a:t>  [:print:]       all printable characters, including space</a:t>
            </a:r>
          </a:p>
          <a:p>
            <a:r>
              <a:rPr lang="en-US" altLang="zh-TW" sz="1200" dirty="0"/>
              <a:t>  [:</a:t>
            </a:r>
            <a:r>
              <a:rPr lang="en-US" altLang="zh-TW" sz="1200" dirty="0" err="1"/>
              <a:t>punct</a:t>
            </a:r>
            <a:r>
              <a:rPr lang="en-US" altLang="zh-TW" sz="1200" dirty="0"/>
              <a:t>:]       all punctuation characters</a:t>
            </a:r>
          </a:p>
          <a:p>
            <a:r>
              <a:rPr lang="en-US" altLang="zh-TW" sz="1200" dirty="0"/>
              <a:t>  [:space:]       all horizontal or vertical whitespace</a:t>
            </a:r>
          </a:p>
          <a:p>
            <a:r>
              <a:rPr lang="en-US" altLang="zh-TW" sz="1200" dirty="0"/>
              <a:t>  [:upper:]       all upper case letters</a:t>
            </a:r>
          </a:p>
          <a:p>
            <a:r>
              <a:rPr lang="en-US" altLang="zh-TW" sz="1200" dirty="0"/>
              <a:t>  [:</a:t>
            </a:r>
            <a:r>
              <a:rPr lang="en-US" altLang="zh-TW" sz="1200" dirty="0" err="1"/>
              <a:t>xdigit</a:t>
            </a:r>
            <a:r>
              <a:rPr lang="en-US" altLang="zh-TW" sz="1200" dirty="0"/>
              <a:t>:]      all hexadecimal digits</a:t>
            </a:r>
          </a:p>
          <a:p>
            <a:r>
              <a:rPr lang="en-US" altLang="zh-TW" sz="1200" dirty="0"/>
              <a:t>  [=CHAR=]        all characters which are equivalent to CHAR</a:t>
            </a:r>
          </a:p>
        </p:txBody>
      </p:sp>
      <p:sp>
        <p:nvSpPr>
          <p:cNvPr id="5" name="矩形 4"/>
          <p:cNvSpPr/>
          <p:nvPr/>
        </p:nvSpPr>
        <p:spPr>
          <a:xfrm>
            <a:off x="0" y="0"/>
            <a:ext cx="9144000" cy="7837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tr</a:t>
            </a:r>
            <a:r>
              <a:rPr lang="en-US" altLang="zh-TW" sz="4000" dirty="0"/>
              <a:t> --help</a:t>
            </a:r>
          </a:p>
          <a:p>
            <a:pPr algn="ctr"/>
            <a:endParaRPr lang="zh-TW" altLang="en-US" dirty="0"/>
          </a:p>
        </p:txBody>
      </p:sp>
    </p:spTree>
    <p:extLst>
      <p:ext uri="{BB962C8B-B14F-4D97-AF65-F5344CB8AC3E}">
        <p14:creationId xmlns:p14="http://schemas.microsoft.com/office/powerpoint/2010/main" val="7038749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0"/>
            <a:ext cx="9144000" cy="4419600"/>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smtClean="0"/>
              <a:t>CTF- cryptography</a:t>
            </a:r>
            <a:r>
              <a:rPr lang="zh-TW" altLang="en-US" sz="3600" dirty="0" smtClean="0"/>
              <a:t> </a:t>
            </a:r>
            <a:endParaRPr lang="en-US" altLang="zh-TW" sz="3600" dirty="0" smtClean="0"/>
          </a:p>
          <a:p>
            <a:pPr algn="ctr"/>
            <a:endParaRPr lang="en-US" altLang="zh-TW" sz="3600" dirty="0"/>
          </a:p>
          <a:p>
            <a:pPr algn="ctr"/>
            <a:r>
              <a:rPr lang="en-US" altLang="zh-TW" sz="2700" dirty="0" smtClean="0"/>
              <a:t>ABCTF 2016 : ceasar-salad-10</a:t>
            </a:r>
          </a:p>
          <a:p>
            <a:pPr algn="ctr"/>
            <a:endParaRPr lang="en-US" altLang="zh-TW" sz="2700" dirty="0" smtClean="0"/>
          </a:p>
          <a:p>
            <a:pPr algn="ctr"/>
            <a:r>
              <a:rPr lang="en-US" altLang="zh-TW" b="1" dirty="0" smtClean="0">
                <a:solidFill>
                  <a:srgbClr val="FFFF00"/>
                </a:solidFill>
                <a:effectLst>
                  <a:outerShdw blurRad="38100" dist="38100" dir="2700000" algn="tl">
                    <a:srgbClr val="000000">
                      <a:alpha val="43137"/>
                    </a:srgbClr>
                  </a:outerShdw>
                </a:effectLst>
              </a:rPr>
              <a:t>https://github.com/ctfs/write-ups-2016/tree/master/abctf-2016/crypto/ceasar-salad-10</a:t>
            </a:r>
            <a:endParaRPr lang="zh-TW" altLang="en-US" dirty="0"/>
          </a:p>
        </p:txBody>
      </p:sp>
      <p:pic>
        <p:nvPicPr>
          <p:cNvPr id="6" name="內容版面配置區 3"/>
          <p:cNvPicPr>
            <a:picLocks noGrp="1" noChangeAspect="1"/>
          </p:cNvPicPr>
          <p:nvPr>
            <p:ph idx="1"/>
          </p:nvPr>
        </p:nvPicPr>
        <p:blipFill rotWithShape="1">
          <a:blip r:embed="rId2"/>
          <a:srcRect l="4087" t="28232" r="16899" b="42558"/>
          <a:stretch/>
        </p:blipFill>
        <p:spPr>
          <a:xfrm>
            <a:off x="876300" y="5006571"/>
            <a:ext cx="7886700" cy="1554968"/>
          </a:xfrm>
          <a:prstGeom prst="rect">
            <a:avLst/>
          </a:prstGeom>
        </p:spPr>
      </p:pic>
    </p:spTree>
    <p:extLst>
      <p:ext uri="{BB962C8B-B14F-4D97-AF65-F5344CB8AC3E}">
        <p14:creationId xmlns:p14="http://schemas.microsoft.com/office/powerpoint/2010/main" val="11385431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9109" t="7953" r="11464" b="17183"/>
          <a:stretch/>
        </p:blipFill>
        <p:spPr>
          <a:xfrm>
            <a:off x="809625" y="914401"/>
            <a:ext cx="7131491" cy="5638800"/>
          </a:xfrm>
          <a:prstGeom prst="rect">
            <a:avLst/>
          </a:prstGeom>
        </p:spPr>
      </p:pic>
      <p:sp>
        <p:nvSpPr>
          <p:cNvPr id="5" name="矩形圖說文字 4"/>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solidFill>
                  <a:schemeClr val="bg1"/>
                </a:solidFill>
                <a:effectLst>
                  <a:outerShdw blurRad="38100" dist="38100" dir="2700000" algn="tl">
                    <a:srgbClr val="000000">
                      <a:alpha val="43137"/>
                    </a:srgbClr>
                  </a:outerShdw>
                </a:effectLst>
              </a:rPr>
              <a:t>解法一</a:t>
            </a:r>
            <a:r>
              <a:rPr lang="en-US" altLang="zh-TW" b="1" dirty="0" smtClean="0">
                <a:solidFill>
                  <a:schemeClr val="bg1"/>
                </a:solidFill>
                <a:effectLst>
                  <a:outerShdw blurRad="38100" dist="38100" dir="2700000" algn="tl">
                    <a:srgbClr val="000000">
                      <a:alpha val="43137"/>
                    </a:srgbClr>
                  </a:outerShdw>
                </a:effectLst>
              </a:rPr>
              <a:t>::</a:t>
            </a:r>
            <a:r>
              <a:rPr lang="zh-TW" altLang="en-US" b="1" dirty="0" smtClean="0">
                <a:solidFill>
                  <a:schemeClr val="bg1"/>
                </a:solidFill>
                <a:effectLst>
                  <a:outerShdw blurRad="38100" dist="38100" dir="2700000" algn="tl">
                    <a:srgbClr val="000000">
                      <a:alpha val="43137"/>
                    </a:srgbClr>
                  </a:outerShdw>
                </a:effectLst>
              </a:rPr>
              <a:t>使用線上工具</a:t>
            </a:r>
            <a:r>
              <a:rPr lang="en-US" altLang="zh-TW" b="1" dirty="0" smtClean="0">
                <a:solidFill>
                  <a:schemeClr val="bg1"/>
                </a:solidFill>
                <a:effectLst>
                  <a:outerShdw blurRad="38100" dist="38100" dir="2700000" algn="tl">
                    <a:srgbClr val="000000">
                      <a:alpha val="43137"/>
                    </a:srgbClr>
                  </a:outerShdw>
                </a:effectLst>
              </a:rPr>
              <a:t>:</a:t>
            </a:r>
            <a:r>
              <a:rPr lang="zh-TW" altLang="en-US" b="1" dirty="0" smtClean="0">
                <a:solidFill>
                  <a:schemeClr val="bg1"/>
                </a:solidFill>
                <a:effectLst>
                  <a:outerShdw blurRad="38100" dist="38100" dir="2700000" algn="tl">
                    <a:srgbClr val="000000">
                      <a:alpha val="43137"/>
                    </a:srgbClr>
                  </a:outerShdw>
                </a:effectLst>
              </a:rPr>
              <a:t>輸入看看</a:t>
            </a:r>
            <a:br>
              <a:rPr lang="zh-TW" altLang="en-US" b="1" dirty="0" smtClean="0">
                <a:solidFill>
                  <a:schemeClr val="bg1"/>
                </a:solidFill>
                <a:effectLst>
                  <a:outerShdw blurRad="38100" dist="38100" dir="2700000" algn="tl">
                    <a:srgbClr val="000000">
                      <a:alpha val="43137"/>
                    </a:srgbClr>
                  </a:outerShdw>
                </a:effectLst>
              </a:rPr>
            </a:br>
            <a:r>
              <a:rPr lang="en-US" altLang="zh-TW" b="1" dirty="0" smtClean="0">
                <a:solidFill>
                  <a:schemeClr val="bg1"/>
                </a:solidFill>
                <a:effectLst>
                  <a:outerShdw blurRad="38100" dist="38100" dir="2700000" algn="tl">
                    <a:srgbClr val="000000">
                      <a:alpha val="43137"/>
                    </a:srgbClr>
                  </a:outerShdw>
                </a:effectLst>
              </a:rPr>
              <a:t>http://www.xarg.org/tools/caesar-cipher/</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5920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6895" r="26922" b="5227"/>
          <a:stretch/>
        </p:blipFill>
        <p:spPr>
          <a:xfrm>
            <a:off x="91191" y="1151905"/>
            <a:ext cx="6037639" cy="5581403"/>
          </a:xfrm>
          <a:prstGeom prst="rect">
            <a:avLst/>
          </a:prstGeom>
        </p:spPr>
      </p:pic>
      <p:sp>
        <p:nvSpPr>
          <p:cNvPr id="4" name="矩形圖說文字 3"/>
          <p:cNvSpPr/>
          <p:nvPr/>
        </p:nvSpPr>
        <p:spPr>
          <a:xfrm>
            <a:off x="0" y="0"/>
            <a:ext cx="9144000" cy="973775"/>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solidFill>
                  <a:schemeClr val="bg1"/>
                </a:solidFill>
                <a:effectLst>
                  <a:outerShdw blurRad="38100" dist="38100" dir="2700000" algn="tl">
                    <a:srgbClr val="000000">
                      <a:alpha val="43137"/>
                    </a:srgbClr>
                  </a:outerShdw>
                </a:effectLst>
              </a:rPr>
              <a:t>解法二</a:t>
            </a:r>
            <a:r>
              <a:rPr lang="en-US" altLang="zh-TW" sz="3200" b="1" dirty="0" smtClean="0">
                <a:solidFill>
                  <a:schemeClr val="bg1"/>
                </a:solidFill>
                <a:effectLst>
                  <a:outerShdw blurRad="38100" dist="38100" dir="2700000" algn="tl">
                    <a:srgbClr val="000000">
                      <a:alpha val="43137"/>
                    </a:srgbClr>
                  </a:outerShdw>
                </a:effectLst>
              </a:rPr>
              <a:t>::</a:t>
            </a:r>
            <a:r>
              <a:rPr lang="zh-TW" altLang="en-US" sz="3200" b="1" dirty="0" smtClean="0">
                <a:solidFill>
                  <a:schemeClr val="bg1"/>
                </a:solidFill>
                <a:effectLst>
                  <a:outerShdw blurRad="38100" dist="38100" dir="2700000" algn="tl">
                    <a:srgbClr val="000000">
                      <a:alpha val="43137"/>
                    </a:srgbClr>
                  </a:outerShdw>
                </a:effectLst>
              </a:rPr>
              <a:t>暴力破解法</a:t>
            </a:r>
            <a:endParaRPr lang="en-US" altLang="zh-TW" sz="3200" b="1" dirty="0" smtClean="0">
              <a:solidFill>
                <a:schemeClr val="bg1"/>
              </a:solidFill>
              <a:effectLst>
                <a:outerShdw blurRad="38100" dist="38100" dir="2700000" algn="tl">
                  <a:srgbClr val="000000">
                    <a:alpha val="43137"/>
                  </a:srgbClr>
                </a:outerShdw>
              </a:effectLst>
            </a:endParaRPr>
          </a:p>
          <a:p>
            <a:r>
              <a:rPr lang="en-US" altLang="zh-TW" sz="2000" b="1" dirty="0">
                <a:solidFill>
                  <a:schemeClr val="bg1"/>
                </a:solidFill>
                <a:effectLst>
                  <a:outerShdw blurRad="38100" dist="38100" dir="2700000" algn="tl">
                    <a:srgbClr val="000000">
                      <a:alpha val="43137"/>
                    </a:srgbClr>
                  </a:outerShdw>
                </a:effectLst>
              </a:rPr>
              <a:t>https://planetcalc.com/1434/</a:t>
            </a:r>
            <a:endParaRPr lang="zh-TW" altLang="en-US" sz="2000" b="1" dirty="0">
              <a:solidFill>
                <a:schemeClr val="bg1"/>
              </a:solidFill>
              <a:effectLst>
                <a:outerShdw blurRad="38100" dist="38100" dir="2700000" algn="tl">
                  <a:srgbClr val="000000">
                    <a:alpha val="43137"/>
                  </a:srgbClr>
                </a:outerShdw>
              </a:effectLst>
            </a:endParaRPr>
          </a:p>
        </p:txBody>
      </p:sp>
      <p:pic>
        <p:nvPicPr>
          <p:cNvPr id="7" name="圖片 6"/>
          <p:cNvPicPr>
            <a:picLocks noChangeAspect="1"/>
          </p:cNvPicPr>
          <p:nvPr/>
        </p:nvPicPr>
        <p:blipFill>
          <a:blip r:embed="rId3"/>
          <a:stretch>
            <a:fillRect/>
          </a:stretch>
        </p:blipFill>
        <p:spPr>
          <a:xfrm>
            <a:off x="4869986" y="0"/>
            <a:ext cx="4274014" cy="6733308"/>
          </a:xfrm>
          <a:prstGeom prst="rect">
            <a:avLst/>
          </a:prstGeom>
        </p:spPr>
      </p:pic>
      <p:sp>
        <p:nvSpPr>
          <p:cNvPr id="8" name="矩形 7"/>
          <p:cNvSpPr/>
          <p:nvPr/>
        </p:nvSpPr>
        <p:spPr>
          <a:xfrm>
            <a:off x="301175" y="2704934"/>
            <a:ext cx="4267637" cy="1323439"/>
          </a:xfrm>
          <a:prstGeom prst="rect">
            <a:avLst/>
          </a:prstGeom>
          <a:solidFill>
            <a:schemeClr val="accent2">
              <a:lumMod val="50000"/>
            </a:schemeClr>
          </a:solidFill>
        </p:spPr>
        <p:txBody>
          <a:bodyPr wrap="square">
            <a:spAutoFit/>
          </a:bodyPr>
          <a:lstStyle/>
          <a:p>
            <a:r>
              <a:rPr lang="zh-TW" altLang="en-US" sz="2000" b="1" dirty="0">
                <a:solidFill>
                  <a:schemeClr val="bg1"/>
                </a:solidFill>
                <a:effectLst>
                  <a:outerShdw blurRad="38100" dist="38100" dir="2700000" algn="tl">
                    <a:srgbClr val="000000">
                      <a:alpha val="43137"/>
                    </a:srgbClr>
                  </a:outerShdw>
                </a:effectLst>
              </a:rPr>
              <a:t>暴力破</a:t>
            </a:r>
            <a:r>
              <a:rPr lang="zh-TW" altLang="en-US" sz="2000" b="1" dirty="0" smtClean="0">
                <a:solidFill>
                  <a:schemeClr val="bg1"/>
                </a:solidFill>
                <a:effectLst>
                  <a:outerShdw blurRad="38100" dist="38100" dir="2700000" algn="tl">
                    <a:srgbClr val="000000">
                      <a:alpha val="43137"/>
                    </a:srgbClr>
                  </a:outerShdw>
                </a:effectLst>
              </a:rPr>
              <a:t>解法</a:t>
            </a:r>
            <a:r>
              <a:rPr lang="en-US" altLang="zh-TW" sz="2000" b="1" dirty="0" smtClean="0">
                <a:solidFill>
                  <a:schemeClr val="bg1"/>
                </a:solidFill>
                <a:effectLst>
                  <a:outerShdw blurRad="38100" dist="38100" dir="2700000" algn="tl">
                    <a:srgbClr val="000000">
                      <a:alpha val="43137"/>
                    </a:srgbClr>
                  </a:outerShdw>
                </a:effectLst>
              </a:rPr>
              <a:t>[</a:t>
            </a:r>
            <a:r>
              <a:rPr lang="zh-TW" altLang="en-US" sz="2000" b="1" dirty="0" smtClean="0">
                <a:solidFill>
                  <a:schemeClr val="bg1"/>
                </a:solidFill>
                <a:effectLst>
                  <a:outerShdw blurRad="38100" dist="38100" dir="2700000" algn="tl">
                    <a:srgbClr val="000000">
                      <a:alpha val="43137"/>
                    </a:srgbClr>
                  </a:outerShdw>
                </a:effectLst>
              </a:rPr>
              <a:t>窮舉法</a:t>
            </a:r>
            <a:r>
              <a:rPr lang="en-US" altLang="zh-TW" sz="2000" b="1" dirty="0" smtClean="0">
                <a:solidFill>
                  <a:schemeClr val="bg1"/>
                </a:solidFill>
                <a:effectLst>
                  <a:outerShdw blurRad="38100" dist="38100" dir="2700000" algn="tl">
                    <a:srgbClr val="000000">
                      <a:alpha val="43137"/>
                    </a:srgbClr>
                  </a:outerShdw>
                </a:effectLst>
              </a:rPr>
              <a:t>]</a:t>
            </a:r>
          </a:p>
          <a:p>
            <a:r>
              <a:rPr lang="en-US" altLang="zh-TW" sz="4000" b="1" dirty="0" smtClean="0">
                <a:solidFill>
                  <a:schemeClr val="bg1"/>
                </a:solidFill>
                <a:effectLst>
                  <a:outerShdw blurRad="38100" dist="38100" dir="2700000" algn="tl">
                    <a:srgbClr val="000000">
                      <a:alpha val="43137"/>
                    </a:srgbClr>
                  </a:outerShdw>
                </a:effectLst>
              </a:rPr>
              <a:t>Brute Force</a:t>
            </a:r>
          </a:p>
          <a:p>
            <a:r>
              <a:rPr lang="zh-TW" altLang="en-US" sz="2000" b="1" dirty="0" smtClean="0">
                <a:solidFill>
                  <a:schemeClr val="bg1"/>
                </a:solidFill>
                <a:effectLst>
                  <a:outerShdw blurRad="38100" dist="38100" dir="2700000" algn="tl">
                    <a:srgbClr val="000000">
                      <a:alpha val="43137"/>
                    </a:srgbClr>
                  </a:outerShdw>
                </a:effectLst>
              </a:rPr>
              <a:t>把所有可能的方法都執行看看</a:t>
            </a:r>
            <a:endParaRPr lang="en-US" altLang="zh-TW"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96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96569" y="3551632"/>
            <a:ext cx="1367028" cy="674465"/>
          </a:xfrm>
          <a:solidFill>
            <a:srgbClr val="FFFF00"/>
          </a:solidFill>
        </p:spPr>
        <p:txBody>
          <a:bodyPr>
            <a:normAutofit/>
          </a:bodyPr>
          <a:lstStyle/>
          <a:p>
            <a:pPr marL="0" indent="0">
              <a:buNone/>
            </a:pPr>
            <a:r>
              <a:rPr lang="en-US" altLang="zh-TW" sz="4050" dirty="0" err="1"/>
              <a:t>xyzqc</a:t>
            </a:r>
            <a:endParaRPr lang="zh-TW" altLang="en-US" sz="4050" dirty="0"/>
          </a:p>
        </p:txBody>
      </p:sp>
      <p:sp>
        <p:nvSpPr>
          <p:cNvPr id="4" name="矩形 3"/>
          <p:cNvSpPr/>
          <p:nvPr/>
        </p:nvSpPr>
        <p:spPr>
          <a:xfrm>
            <a:off x="628650" y="4833551"/>
            <a:ext cx="1367028" cy="715581"/>
          </a:xfrm>
          <a:prstGeom prst="rect">
            <a:avLst/>
          </a:prstGeom>
          <a:solidFill>
            <a:srgbClr val="FFFF00"/>
          </a:solidFill>
        </p:spPr>
        <p:txBody>
          <a:bodyPr wrap="square">
            <a:spAutoFit/>
          </a:bodyPr>
          <a:lstStyle/>
          <a:p>
            <a:r>
              <a:rPr lang="en-US" altLang="zh-TW" sz="4050" dirty="0" err="1"/>
              <a:t>abctf</a:t>
            </a:r>
            <a:endParaRPr lang="zh-TW" altLang="en-US" sz="4050" dirty="0"/>
          </a:p>
        </p:txBody>
      </p:sp>
      <p:sp>
        <p:nvSpPr>
          <p:cNvPr id="5" name="上-下雙向箭號 4"/>
          <p:cNvSpPr/>
          <p:nvPr/>
        </p:nvSpPr>
        <p:spPr>
          <a:xfrm>
            <a:off x="1131570" y="4293108"/>
            <a:ext cx="363474" cy="540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696570" y="2319061"/>
            <a:ext cx="1653979" cy="461665"/>
          </a:xfrm>
          <a:prstGeom prst="rect">
            <a:avLst/>
          </a:prstGeom>
          <a:solidFill>
            <a:srgbClr val="FFFF00"/>
          </a:solidFill>
        </p:spPr>
        <p:txBody>
          <a:bodyPr wrap="none">
            <a:spAutoFit/>
          </a:bodyPr>
          <a:lstStyle/>
          <a:p>
            <a:r>
              <a:rPr lang="en-US" altLang="zh-TW" sz="2400" dirty="0" err="1"/>
              <a:t>abctf</a:t>
            </a:r>
            <a:r>
              <a:rPr lang="en-US" altLang="zh-TW" sz="2400" dirty="0"/>
              <a:t>{FLAG}</a:t>
            </a:r>
            <a:endParaRPr lang="zh-TW" altLang="en-US" sz="2400" dirty="0"/>
          </a:p>
        </p:txBody>
      </p:sp>
      <p:sp>
        <p:nvSpPr>
          <p:cNvPr id="7" name="矩形 6"/>
          <p:cNvSpPr/>
          <p:nvPr/>
        </p:nvSpPr>
        <p:spPr>
          <a:xfrm>
            <a:off x="696569" y="1277682"/>
            <a:ext cx="5715732" cy="461665"/>
          </a:xfrm>
          <a:prstGeom prst="rect">
            <a:avLst/>
          </a:prstGeom>
          <a:solidFill>
            <a:srgbClr val="FFFF00"/>
          </a:solidFill>
        </p:spPr>
        <p:txBody>
          <a:bodyPr wrap="none">
            <a:spAutoFit/>
          </a:bodyPr>
          <a:lstStyle/>
          <a:p>
            <a:r>
              <a:rPr lang="en-US" altLang="zh-TW" sz="2400" dirty="0" err="1">
                <a:effectLst>
                  <a:outerShdw blurRad="38100" dist="38100" dir="2700000" algn="tl">
                    <a:srgbClr val="000000">
                      <a:alpha val="43137"/>
                    </a:srgbClr>
                  </a:outerShdw>
                </a:effectLst>
              </a:rPr>
              <a:t>xyzqc</a:t>
            </a:r>
            <a:r>
              <a:rPr lang="en-US" altLang="zh-TW" sz="2400" dirty="0">
                <a:effectLst>
                  <a:outerShdw blurRad="38100" dist="38100" dir="2700000" algn="tl">
                    <a:srgbClr val="000000">
                      <a:alpha val="43137"/>
                    </a:srgbClr>
                  </a:outerShdw>
                </a:effectLst>
              </a:rPr>
              <a:t>{t3_qelrdeq_t3_k33a3a_lk3_lc_qe3p3}</a:t>
            </a:r>
            <a:endParaRPr lang="zh-TW" altLang="en-US" sz="2400" dirty="0">
              <a:effectLst>
                <a:outerShdw blurRad="38100" dist="38100" dir="2700000" algn="tl">
                  <a:srgbClr val="000000">
                    <a:alpha val="43137"/>
                  </a:srgbClr>
                </a:outerShdw>
              </a:effectLst>
            </a:endParaRPr>
          </a:p>
        </p:txBody>
      </p:sp>
      <p:sp>
        <p:nvSpPr>
          <p:cNvPr id="8" name="上-下雙向箭號 7"/>
          <p:cNvSpPr/>
          <p:nvPr/>
        </p:nvSpPr>
        <p:spPr>
          <a:xfrm>
            <a:off x="1170259" y="1778618"/>
            <a:ext cx="363474" cy="540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0" y="3019490"/>
            <a:ext cx="9144000" cy="323165"/>
          </a:xfrm>
          <a:prstGeom prst="rect">
            <a:avLst/>
          </a:prstGeom>
          <a:solidFill>
            <a:schemeClr val="tx1"/>
          </a:solidFill>
        </p:spPr>
        <p:txBody>
          <a:bodyPr wrap="square">
            <a:spAutoFit/>
          </a:bodyPr>
          <a:lstStyle/>
          <a:p>
            <a:pPr algn="r"/>
            <a:r>
              <a:rPr lang="en-US" altLang="zh-TW" sz="1500" b="1" dirty="0">
                <a:solidFill>
                  <a:schemeClr val="bg1"/>
                </a:solidFill>
                <a:effectLst>
                  <a:outerShdw blurRad="38100" dist="38100" dir="2700000" algn="tl">
                    <a:srgbClr val="000000">
                      <a:alpha val="43137"/>
                    </a:srgbClr>
                  </a:outerShdw>
                </a:effectLst>
              </a:rPr>
              <a:t>https://kimiyuki.net/blog/2016/07/23/abctf-2016/</a:t>
            </a:r>
            <a:endParaRPr lang="zh-TW" altLang="en-US" sz="1500"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3944246" y="3900693"/>
            <a:ext cx="4263860" cy="415498"/>
          </a:xfrm>
          <a:prstGeom prst="rect">
            <a:avLst/>
          </a:prstGeom>
        </p:spPr>
        <p:txBody>
          <a:bodyPr wrap="none">
            <a:spAutoFit/>
          </a:bodyPr>
          <a:lstStyle/>
          <a:p>
            <a:r>
              <a:rPr lang="en-US" altLang="zh-TW" sz="2100" dirty="0">
                <a:effectLst>
                  <a:outerShdw blurRad="38100" dist="38100" dir="2700000" algn="tl">
                    <a:srgbClr val="000000">
                      <a:alpha val="43137"/>
                    </a:srgbClr>
                  </a:outerShdw>
                </a:effectLst>
              </a:rPr>
              <a:t>t3_qelrdeq_t3_k33a3a_lk3_lc_qe3p3</a:t>
            </a:r>
            <a:endParaRPr lang="zh-TW" altLang="en-US" sz="2100" dirty="0"/>
          </a:p>
        </p:txBody>
      </p:sp>
      <p:sp>
        <p:nvSpPr>
          <p:cNvPr id="11" name="矩形 10"/>
          <p:cNvSpPr/>
          <p:nvPr/>
        </p:nvSpPr>
        <p:spPr>
          <a:xfrm>
            <a:off x="3992252" y="4790143"/>
            <a:ext cx="4604850" cy="415498"/>
          </a:xfrm>
          <a:prstGeom prst="rect">
            <a:avLst/>
          </a:prstGeom>
        </p:spPr>
        <p:txBody>
          <a:bodyPr wrap="none">
            <a:spAutoFit/>
          </a:bodyPr>
          <a:lstStyle/>
          <a:p>
            <a:r>
              <a:rPr lang="en-US" altLang="zh-TW" sz="2100" dirty="0"/>
              <a:t>w3_thought_w3_n33d3d_on3_of_th3s3</a:t>
            </a:r>
            <a:endParaRPr lang="zh-TW" altLang="en-US" sz="2100" dirty="0"/>
          </a:p>
        </p:txBody>
      </p:sp>
      <p:sp>
        <p:nvSpPr>
          <p:cNvPr id="12" name="向下箭號 11"/>
          <p:cNvSpPr/>
          <p:nvPr/>
        </p:nvSpPr>
        <p:spPr>
          <a:xfrm>
            <a:off x="5616702" y="4389120"/>
            <a:ext cx="315468" cy="4444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3" name="矩形 12"/>
          <p:cNvSpPr/>
          <p:nvPr/>
        </p:nvSpPr>
        <p:spPr>
          <a:xfrm>
            <a:off x="2203157" y="4285438"/>
            <a:ext cx="1609736" cy="369332"/>
          </a:xfrm>
          <a:prstGeom prst="rect">
            <a:avLst/>
          </a:prstGeom>
        </p:spPr>
        <p:txBody>
          <a:bodyPr wrap="none">
            <a:spAutoFit/>
          </a:bodyPr>
          <a:lstStyle/>
          <a:p>
            <a:r>
              <a:rPr lang="en-US" altLang="zh-TW" b="1" dirty="0">
                <a:effectLst>
                  <a:outerShdw blurRad="38100" dist="38100" dir="2700000" algn="tl">
                    <a:srgbClr val="000000">
                      <a:alpha val="43137"/>
                    </a:srgbClr>
                  </a:outerShdw>
                </a:effectLst>
                <a:latin typeface="Titillium Web"/>
              </a:rPr>
              <a:t>Caesar cipher</a:t>
            </a:r>
            <a:endParaRPr lang="zh-TW" altLang="en-US" b="1" dirty="0">
              <a:effectLst>
                <a:outerShdw blurRad="38100" dist="38100" dir="2700000" algn="tl">
                  <a:srgbClr val="000000">
                    <a:alpha val="43137"/>
                  </a:srgbClr>
                </a:outerShdw>
              </a:effectLst>
            </a:endParaRPr>
          </a:p>
        </p:txBody>
      </p:sp>
      <p:sp>
        <p:nvSpPr>
          <p:cNvPr id="14" name="矩形 13"/>
          <p:cNvSpPr/>
          <p:nvPr/>
        </p:nvSpPr>
        <p:spPr>
          <a:xfrm>
            <a:off x="2203158" y="4847851"/>
            <a:ext cx="614335" cy="300082"/>
          </a:xfrm>
          <a:prstGeom prst="rect">
            <a:avLst/>
          </a:prstGeom>
        </p:spPr>
        <p:txBody>
          <a:bodyPr wrap="none">
            <a:spAutoFit/>
          </a:bodyPr>
          <a:lstStyle/>
          <a:p>
            <a:r>
              <a:rPr lang="en-US" altLang="zh-TW" sz="1350" dirty="0"/>
              <a:t>ROT-3</a:t>
            </a:r>
            <a:endParaRPr lang="zh-TW" altLang="en-US" sz="1350" dirty="0"/>
          </a:p>
        </p:txBody>
      </p:sp>
      <p:sp>
        <p:nvSpPr>
          <p:cNvPr id="15" name="矩形 14"/>
          <p:cNvSpPr/>
          <p:nvPr/>
        </p:nvSpPr>
        <p:spPr>
          <a:xfrm>
            <a:off x="2203158" y="5483386"/>
            <a:ext cx="3316549" cy="300082"/>
          </a:xfrm>
          <a:prstGeom prst="rect">
            <a:avLst/>
          </a:prstGeom>
        </p:spPr>
        <p:txBody>
          <a:bodyPr wrap="none">
            <a:spAutoFit/>
          </a:bodyPr>
          <a:lstStyle/>
          <a:p>
            <a:r>
              <a:rPr lang="en-US" altLang="zh-TW" sz="1350" dirty="0"/>
              <a:t>https://en.wikipedia.org/wiki/Caesar_cipher</a:t>
            </a:r>
            <a:endParaRPr lang="zh-TW" altLang="en-US" sz="1350" dirty="0"/>
          </a:p>
        </p:txBody>
      </p:sp>
      <p:sp>
        <p:nvSpPr>
          <p:cNvPr id="16" name="矩形圖說文字 15"/>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solidFill>
                  <a:schemeClr val="bg1"/>
                </a:solidFill>
                <a:effectLst>
                  <a:outerShdw blurRad="38100" dist="38100" dir="2700000" algn="tl">
                    <a:srgbClr val="000000">
                      <a:alpha val="43137"/>
                    </a:srgbClr>
                  </a:outerShdw>
                </a:effectLst>
              </a:rPr>
              <a:t>解法三</a:t>
            </a:r>
            <a:r>
              <a:rPr lang="en-US" altLang="zh-TW" b="1" dirty="0" smtClean="0">
                <a:solidFill>
                  <a:schemeClr val="bg1"/>
                </a:solidFill>
                <a:effectLst>
                  <a:outerShdw blurRad="38100" dist="38100" dir="2700000" algn="tl">
                    <a:srgbClr val="000000">
                      <a:alpha val="43137"/>
                    </a:srgbClr>
                  </a:outerShdw>
                </a:effectLst>
              </a:rPr>
              <a:t>::</a:t>
            </a:r>
            <a:r>
              <a:rPr lang="zh-TW" altLang="en-US" b="1" dirty="0" smtClean="0">
                <a:solidFill>
                  <a:schemeClr val="bg1"/>
                </a:solidFill>
                <a:effectLst>
                  <a:outerShdw blurRad="38100" dist="38100" dir="2700000" algn="tl">
                    <a:srgbClr val="000000">
                      <a:alpha val="43137"/>
                    </a:srgbClr>
                  </a:outerShdw>
                </a:effectLst>
              </a:rPr>
              <a:t>直覺法</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9576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04875" y="2388466"/>
            <a:ext cx="7886700" cy="400145"/>
          </a:xfrm>
          <a:solidFill>
            <a:schemeClr val="accent6">
              <a:lumMod val="20000"/>
              <a:lumOff val="80000"/>
            </a:schemeClr>
          </a:solidFill>
        </p:spPr>
        <p:txBody>
          <a:bodyPr>
            <a:normAutofit fontScale="77500" lnSpcReduction="20000"/>
          </a:bodyPr>
          <a:lstStyle/>
          <a:p>
            <a:pPr marL="0" indent="0">
              <a:buNone/>
            </a:pPr>
            <a:r>
              <a:rPr lang="en-US" altLang="zh-TW" dirty="0" smtClean="0"/>
              <a:t>echo '</a:t>
            </a:r>
            <a:r>
              <a:rPr lang="en-US" altLang="zh-TW" dirty="0" err="1" smtClean="0"/>
              <a:t>xyzqc</a:t>
            </a:r>
            <a:r>
              <a:rPr lang="en-US" altLang="zh-TW" dirty="0" smtClean="0"/>
              <a:t>{t3_qelrdeq_t3_k33a3a_lk3_lc_qe3p3}' | </a:t>
            </a:r>
            <a:r>
              <a:rPr lang="en-US" altLang="zh-TW" b="1" dirty="0" err="1" smtClean="0">
                <a:solidFill>
                  <a:srgbClr val="FF0000"/>
                </a:solidFill>
                <a:effectLst>
                  <a:outerShdw blurRad="38100" dist="38100" dir="2700000" algn="tl">
                    <a:srgbClr val="000000">
                      <a:alpha val="43137"/>
                    </a:srgbClr>
                  </a:outerShdw>
                </a:effectLst>
              </a:rPr>
              <a:t>tr</a:t>
            </a:r>
            <a:r>
              <a:rPr lang="en-US" altLang="zh-TW" b="1" dirty="0" smtClean="0">
                <a:solidFill>
                  <a:srgbClr val="FF0000"/>
                </a:solidFill>
                <a:effectLst>
                  <a:outerShdw blurRad="38100" dist="38100" dir="2700000" algn="tl">
                    <a:srgbClr val="000000">
                      <a:alpha val="43137"/>
                    </a:srgbClr>
                  </a:outerShdw>
                </a:effectLst>
              </a:rPr>
              <a:t> x-</a:t>
            </a:r>
            <a:r>
              <a:rPr lang="en-US" altLang="zh-TW" b="1" dirty="0" err="1" smtClean="0">
                <a:solidFill>
                  <a:srgbClr val="FF0000"/>
                </a:solidFill>
                <a:effectLst>
                  <a:outerShdw blurRad="38100" dist="38100" dir="2700000" algn="tl">
                    <a:srgbClr val="000000">
                      <a:alpha val="43137"/>
                    </a:srgbClr>
                  </a:outerShdw>
                </a:effectLst>
              </a:rPr>
              <a:t>za</a:t>
            </a:r>
            <a:r>
              <a:rPr lang="en-US" altLang="zh-TW" b="1" dirty="0" smtClean="0">
                <a:solidFill>
                  <a:srgbClr val="FF0000"/>
                </a:solidFill>
                <a:effectLst>
                  <a:outerShdw blurRad="38100" dist="38100" dir="2700000" algn="tl">
                    <a:srgbClr val="000000">
                      <a:alpha val="43137"/>
                    </a:srgbClr>
                  </a:outerShdw>
                </a:effectLst>
              </a:rPr>
              <a:t>-w a-z</a:t>
            </a:r>
            <a:endParaRPr lang="zh-TW" altLang="en-US" b="1" dirty="0">
              <a:solidFill>
                <a:srgbClr val="FF0000"/>
              </a:solidFill>
              <a:effectLst>
                <a:outerShdw blurRad="38100" dist="38100" dir="2700000" algn="tl">
                  <a:srgbClr val="000000">
                    <a:alpha val="43137"/>
                  </a:srgbClr>
                </a:outerShdw>
              </a:effectLst>
            </a:endParaRPr>
          </a:p>
        </p:txBody>
      </p:sp>
      <p:pic>
        <p:nvPicPr>
          <p:cNvPr id="4" name="圖片 3"/>
          <p:cNvPicPr>
            <a:picLocks noChangeAspect="1"/>
          </p:cNvPicPr>
          <p:nvPr/>
        </p:nvPicPr>
        <p:blipFill>
          <a:blip r:embed="rId2"/>
          <a:stretch>
            <a:fillRect/>
          </a:stretch>
        </p:blipFill>
        <p:spPr>
          <a:xfrm>
            <a:off x="504876" y="3650712"/>
            <a:ext cx="7626757" cy="695004"/>
          </a:xfrm>
          <a:prstGeom prst="rect">
            <a:avLst/>
          </a:prstGeom>
        </p:spPr>
      </p:pic>
      <p:sp>
        <p:nvSpPr>
          <p:cNvPr id="5" name="向下箭號 4"/>
          <p:cNvSpPr/>
          <p:nvPr/>
        </p:nvSpPr>
        <p:spPr>
          <a:xfrm>
            <a:off x="3504438" y="3051810"/>
            <a:ext cx="466344" cy="500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745483" y="4867841"/>
            <a:ext cx="1452642" cy="600164"/>
          </a:xfrm>
          <a:prstGeom prst="rect">
            <a:avLst/>
          </a:prstGeom>
          <a:solidFill>
            <a:srgbClr val="FFFF00"/>
          </a:solidFill>
        </p:spPr>
        <p:txBody>
          <a:bodyPr wrap="none">
            <a:spAutoFit/>
          </a:bodyPr>
          <a:lstStyle/>
          <a:p>
            <a:r>
              <a:rPr lang="en-US" altLang="zh-TW" sz="3300" dirty="0" err="1"/>
              <a:t>tr</a:t>
            </a:r>
            <a:r>
              <a:rPr lang="en-US" altLang="zh-TW" sz="3300" dirty="0"/>
              <a:t> -help</a:t>
            </a:r>
            <a:endParaRPr lang="zh-TW" altLang="en-US" sz="3300" dirty="0"/>
          </a:p>
        </p:txBody>
      </p:sp>
      <p:sp>
        <p:nvSpPr>
          <p:cNvPr id="7" name="矩形圖說文字 6"/>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smtClean="0">
                <a:solidFill>
                  <a:schemeClr val="bg1"/>
                </a:solidFill>
                <a:effectLst>
                  <a:outerShdw blurRad="38100" dist="38100" dir="2700000" algn="tl">
                    <a:srgbClr val="000000">
                      <a:alpha val="43137"/>
                    </a:srgbClr>
                  </a:outerShdw>
                </a:effectLst>
              </a:rPr>
              <a:t>解法四</a:t>
            </a:r>
            <a:r>
              <a:rPr lang="en-US" altLang="zh-TW" sz="2800" b="1" dirty="0" smtClean="0">
                <a:solidFill>
                  <a:schemeClr val="bg1"/>
                </a:solidFill>
                <a:effectLst>
                  <a:outerShdw blurRad="38100" dist="38100" dir="2700000" algn="tl">
                    <a:srgbClr val="000000">
                      <a:alpha val="43137"/>
                    </a:srgbClr>
                  </a:outerShdw>
                </a:effectLst>
              </a:rPr>
              <a:t>::</a:t>
            </a:r>
            <a:r>
              <a:rPr lang="zh-TW" altLang="en-US" sz="2800" b="1" dirty="0" smtClean="0">
                <a:solidFill>
                  <a:schemeClr val="bg1"/>
                </a:solidFill>
                <a:effectLst>
                  <a:outerShdw blurRad="38100" dist="38100" dir="2700000" algn="tl">
                    <a:srgbClr val="000000">
                      <a:alpha val="43137"/>
                    </a:srgbClr>
                  </a:outerShdw>
                </a:effectLst>
              </a:rPr>
              <a:t>使用</a:t>
            </a:r>
            <a:r>
              <a:rPr lang="en-US" altLang="zh-TW" sz="2800" b="1" dirty="0" err="1" smtClean="0">
                <a:solidFill>
                  <a:schemeClr val="bg1"/>
                </a:solidFill>
                <a:effectLst>
                  <a:outerShdw blurRad="38100" dist="38100" dir="2700000" algn="tl">
                    <a:srgbClr val="000000">
                      <a:alpha val="43137"/>
                    </a:srgbClr>
                  </a:outerShdw>
                </a:effectLst>
              </a:rPr>
              <a:t>tr</a:t>
            </a:r>
            <a:r>
              <a:rPr lang="zh-TW" altLang="en-US" sz="2800" b="1" dirty="0" smtClean="0">
                <a:solidFill>
                  <a:schemeClr val="bg1"/>
                </a:solidFill>
                <a:effectLst>
                  <a:outerShdw blurRad="38100" dist="38100" dir="2700000" algn="tl">
                    <a:srgbClr val="000000">
                      <a:alpha val="43137"/>
                    </a:srgbClr>
                  </a:outerShdw>
                </a:effectLst>
              </a:rPr>
              <a:t>指令</a:t>
            </a:r>
            <a:endParaRPr lang="zh-TW" altLang="en-US"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7103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課程宗旨</a:t>
            </a:r>
            <a:endParaRPr lang="zh-TW" altLang="en-US" dirty="0"/>
          </a:p>
        </p:txBody>
      </p:sp>
      <p:sp>
        <p:nvSpPr>
          <p:cNvPr id="3" name="內容版面配置區 2"/>
          <p:cNvSpPr>
            <a:spLocks noGrp="1"/>
          </p:cNvSpPr>
          <p:nvPr>
            <p:ph idx="1"/>
          </p:nvPr>
        </p:nvSpPr>
        <p:spPr/>
        <p:txBody>
          <a:bodyPr/>
          <a:lstStyle/>
          <a:p>
            <a:r>
              <a:rPr lang="zh-TW" altLang="en-US" dirty="0"/>
              <a:t>本課程將教授</a:t>
            </a:r>
            <a:r>
              <a:rPr lang="zh-TW" altLang="en-US" b="1" dirty="0"/>
              <a:t>基本古典密碼學</a:t>
            </a:r>
            <a:r>
              <a:rPr lang="zh-TW" altLang="en-US" dirty="0"/>
              <a:t>的加密與解</a:t>
            </a:r>
            <a:r>
              <a:rPr lang="zh-TW" altLang="en-US" dirty="0" smtClean="0"/>
              <a:t>密</a:t>
            </a:r>
            <a:endParaRPr lang="en-US" altLang="zh-TW" dirty="0" smtClean="0"/>
          </a:p>
          <a:p>
            <a:r>
              <a:rPr lang="zh-TW" altLang="en-US" dirty="0"/>
              <a:t>本課程將</a:t>
            </a:r>
            <a:r>
              <a:rPr lang="zh-TW" altLang="en-US" dirty="0" smtClean="0"/>
              <a:t>以</a:t>
            </a:r>
            <a:r>
              <a:rPr lang="zh-TW" altLang="en-US" dirty="0"/>
              <a:t>線上工具完成破</a:t>
            </a:r>
            <a:r>
              <a:rPr lang="zh-TW" altLang="en-US" dirty="0" smtClean="0"/>
              <a:t>密</a:t>
            </a:r>
            <a:r>
              <a:rPr lang="zh-TW" altLang="en-US" dirty="0"/>
              <a:t>分析</a:t>
            </a:r>
            <a:endParaRPr lang="en-US" altLang="zh-TW" dirty="0" smtClean="0"/>
          </a:p>
          <a:p>
            <a:r>
              <a:rPr lang="zh-TW" altLang="en-US" dirty="0" smtClean="0"/>
              <a:t>本</a:t>
            </a:r>
            <a:r>
              <a:rPr lang="zh-TW" altLang="en-US" dirty="0"/>
              <a:t>課程</a:t>
            </a:r>
            <a:r>
              <a:rPr lang="zh-TW" altLang="en-US" dirty="0" smtClean="0"/>
              <a:t>將搭配使用</a:t>
            </a:r>
            <a:r>
              <a:rPr lang="zh-TW" altLang="en-US" dirty="0"/>
              <a:t>ＣＴＦ平台上的題目進行實際演練。</a:t>
            </a:r>
          </a:p>
        </p:txBody>
      </p:sp>
    </p:spTree>
    <p:extLst>
      <p:ext uri="{BB962C8B-B14F-4D97-AF65-F5344CB8AC3E}">
        <p14:creationId xmlns:p14="http://schemas.microsoft.com/office/powerpoint/2010/main" val="525811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11043" y="1136691"/>
            <a:ext cx="7334786" cy="5468750"/>
          </a:xfrm>
          <a:solidFill>
            <a:schemeClr val="accent4">
              <a:lumMod val="20000"/>
              <a:lumOff val="80000"/>
            </a:schemeClr>
          </a:solidFill>
        </p:spPr>
        <p:txBody>
          <a:bodyPr>
            <a:normAutofit fontScale="55000" lnSpcReduction="20000"/>
          </a:bodyPr>
          <a:lstStyle/>
          <a:p>
            <a:pPr marL="0" indent="0">
              <a:buNone/>
            </a:pPr>
            <a:r>
              <a:rPr lang="en-US" altLang="zh-TW" dirty="0"/>
              <a:t>import sys</a:t>
            </a:r>
          </a:p>
          <a:p>
            <a:pPr marL="0" indent="0">
              <a:buNone/>
            </a:pPr>
            <a:endParaRPr lang="en-US" altLang="zh-TW" dirty="0"/>
          </a:p>
          <a:p>
            <a:pPr marL="0" indent="0">
              <a:buNone/>
            </a:pPr>
            <a:r>
              <a:rPr lang="en-US" altLang="zh-TW" dirty="0"/>
              <a:t># Prepared alphabet for Caesar Cipher. Can be changed.</a:t>
            </a:r>
          </a:p>
          <a:p>
            <a:pPr marL="0" indent="0">
              <a:buNone/>
            </a:pPr>
            <a:r>
              <a:rPr lang="en-US" altLang="zh-TW" dirty="0" err="1"/>
              <a:t>caesaralpha</a:t>
            </a:r>
            <a:r>
              <a:rPr lang="en-US" altLang="zh-TW" dirty="0"/>
              <a:t> = "ABCDEFGHIJKLMNOPQRSTUVWXYZ0123456789"</a:t>
            </a:r>
          </a:p>
          <a:p>
            <a:pPr marL="0" indent="0">
              <a:buNone/>
            </a:pPr>
            <a:endParaRPr lang="en-US" altLang="zh-TW" dirty="0"/>
          </a:p>
          <a:p>
            <a:pPr marL="0" indent="0">
              <a:buNone/>
            </a:pPr>
            <a:r>
              <a:rPr lang="en-US" altLang="zh-TW" dirty="0" err="1"/>
              <a:t>def</a:t>
            </a:r>
            <a:r>
              <a:rPr lang="en-US" altLang="zh-TW" dirty="0"/>
              <a:t> </a:t>
            </a:r>
            <a:r>
              <a:rPr lang="en-US" altLang="zh-TW" dirty="0" err="1"/>
              <a:t>caesar</a:t>
            </a:r>
            <a:r>
              <a:rPr lang="en-US" altLang="zh-TW" dirty="0"/>
              <a:t>(</a:t>
            </a:r>
            <a:r>
              <a:rPr lang="en-US" altLang="zh-TW" dirty="0" err="1"/>
              <a:t>input_string</a:t>
            </a:r>
            <a:r>
              <a:rPr lang="en-US" altLang="zh-TW" dirty="0"/>
              <a:t>, rot):</a:t>
            </a:r>
          </a:p>
          <a:p>
            <a:pPr marL="0" indent="0">
              <a:buNone/>
            </a:pPr>
            <a:endParaRPr lang="en-US" altLang="zh-TW" dirty="0"/>
          </a:p>
          <a:p>
            <a:pPr marL="0" indent="0">
              <a:buNone/>
            </a:pPr>
            <a:r>
              <a:rPr lang="en-US" altLang="zh-TW" dirty="0" err="1"/>
              <a:t>strFileInp</a:t>
            </a:r>
            <a:r>
              <a:rPr lang="en-US" altLang="zh-TW" dirty="0"/>
              <a:t> = open(</a:t>
            </a:r>
            <a:r>
              <a:rPr lang="en-US" altLang="zh-TW" dirty="0" err="1"/>
              <a:t>sys.argv</a:t>
            </a:r>
            <a:r>
              <a:rPr lang="en-US" altLang="zh-TW" dirty="0"/>
              <a:t>[2], '</a:t>
            </a:r>
            <a:r>
              <a:rPr lang="en-US" altLang="zh-TW" dirty="0" err="1"/>
              <a:t>rb</a:t>
            </a:r>
            <a:r>
              <a:rPr lang="en-US" altLang="zh-TW" dirty="0"/>
              <a:t>')</a:t>
            </a:r>
          </a:p>
          <a:p>
            <a:pPr marL="0" indent="0">
              <a:buNone/>
            </a:pPr>
            <a:r>
              <a:rPr lang="en-US" altLang="zh-TW" dirty="0"/>
              <a:t>	</a:t>
            </a:r>
          </a:p>
          <a:p>
            <a:pPr marL="0" indent="0">
              <a:buNone/>
            </a:pPr>
            <a:r>
              <a:rPr lang="en-US" altLang="zh-TW" dirty="0"/>
              <a:t>out = ""</a:t>
            </a:r>
          </a:p>
          <a:p>
            <a:pPr marL="0" indent="0">
              <a:buNone/>
            </a:pPr>
            <a:r>
              <a:rPr lang="en-US" altLang="zh-TW" dirty="0" err="1"/>
              <a:t>strInp</a:t>
            </a:r>
            <a:r>
              <a:rPr lang="en-US" altLang="zh-TW" dirty="0"/>
              <a:t> = </a:t>
            </a:r>
            <a:r>
              <a:rPr lang="en-US" altLang="zh-TW" dirty="0" err="1"/>
              <a:t>strFileInp.read</a:t>
            </a:r>
            <a:r>
              <a:rPr lang="en-US" altLang="zh-TW" dirty="0"/>
              <a:t>().decode("utf-8").</a:t>
            </a:r>
            <a:r>
              <a:rPr lang="en-US" altLang="zh-TW" dirty="0" err="1"/>
              <a:t>rstrip</a:t>
            </a:r>
            <a:r>
              <a:rPr lang="en-US" altLang="zh-TW" dirty="0"/>
              <a:t>("\n")</a:t>
            </a:r>
          </a:p>
          <a:p>
            <a:pPr marL="0" indent="0">
              <a:buNone/>
            </a:pPr>
            <a:r>
              <a:rPr lang="en-US" altLang="zh-TW" dirty="0"/>
              <a:t>if </a:t>
            </a:r>
            <a:r>
              <a:rPr lang="en-US" altLang="zh-TW" dirty="0" err="1"/>
              <a:t>sys.argv</a:t>
            </a:r>
            <a:r>
              <a:rPr lang="en-US" altLang="zh-TW" dirty="0"/>
              <a:t>[1] == "all":</a:t>
            </a:r>
          </a:p>
          <a:p>
            <a:pPr marL="0" indent="0">
              <a:buNone/>
            </a:pPr>
            <a:r>
              <a:rPr lang="en-US" altLang="zh-TW" dirty="0"/>
              <a:t>    for </a:t>
            </a:r>
            <a:r>
              <a:rPr lang="en-US" altLang="zh-TW" dirty="0" err="1"/>
              <a:t>i</a:t>
            </a:r>
            <a:r>
              <a:rPr lang="en-US" altLang="zh-TW" dirty="0"/>
              <a:t> in range(1,len(</a:t>
            </a:r>
            <a:r>
              <a:rPr lang="en-US" altLang="zh-TW" dirty="0" err="1"/>
              <a:t>caesaralpha</a:t>
            </a:r>
            <a:r>
              <a:rPr lang="en-US" altLang="zh-TW" dirty="0"/>
              <a:t>)):</a:t>
            </a:r>
          </a:p>
          <a:p>
            <a:pPr marL="0" indent="0">
              <a:buNone/>
            </a:pPr>
            <a:r>
              <a:rPr lang="en-US" altLang="zh-TW" dirty="0"/>
              <a:t>        out += "ROT " + </a:t>
            </a:r>
            <a:r>
              <a:rPr lang="en-US" altLang="zh-TW" dirty="0" err="1"/>
              <a:t>str</a:t>
            </a:r>
            <a:r>
              <a:rPr lang="en-US" altLang="zh-TW" dirty="0"/>
              <a:t>(</a:t>
            </a:r>
            <a:r>
              <a:rPr lang="en-US" altLang="zh-TW" dirty="0" err="1"/>
              <a:t>i</a:t>
            </a:r>
            <a:r>
              <a:rPr lang="en-US" altLang="zh-TW" dirty="0"/>
              <a:t>) + ": " + </a:t>
            </a:r>
            <a:r>
              <a:rPr lang="en-US" altLang="zh-TW" dirty="0" err="1"/>
              <a:t>caesar</a:t>
            </a:r>
            <a:r>
              <a:rPr lang="en-US" altLang="zh-TW" dirty="0"/>
              <a:t>(</a:t>
            </a:r>
            <a:r>
              <a:rPr lang="en-US" altLang="zh-TW" dirty="0" err="1"/>
              <a:t>strInp</a:t>
            </a:r>
            <a:r>
              <a:rPr lang="en-US" altLang="zh-TW" dirty="0"/>
              <a:t>, </a:t>
            </a:r>
            <a:r>
              <a:rPr lang="en-US" altLang="zh-TW" dirty="0" err="1"/>
              <a:t>i</a:t>
            </a:r>
            <a:r>
              <a:rPr lang="en-US" altLang="zh-TW" dirty="0"/>
              <a:t>) + "\n"</a:t>
            </a:r>
          </a:p>
          <a:p>
            <a:pPr marL="0" indent="0">
              <a:buNone/>
            </a:pPr>
            <a:r>
              <a:rPr lang="en-US" altLang="zh-TW" dirty="0"/>
              <a:t>else:</a:t>
            </a:r>
          </a:p>
          <a:p>
            <a:pPr marL="0" indent="0">
              <a:buNone/>
            </a:pPr>
            <a:r>
              <a:rPr lang="en-US" altLang="zh-TW" dirty="0"/>
              <a:t>    out = "ROT " + </a:t>
            </a:r>
            <a:r>
              <a:rPr lang="en-US" altLang="zh-TW" dirty="0" err="1"/>
              <a:t>sys.argv</a:t>
            </a:r>
            <a:r>
              <a:rPr lang="en-US" altLang="zh-TW" dirty="0"/>
              <a:t>[1] + ": " + </a:t>
            </a:r>
            <a:r>
              <a:rPr lang="en-US" altLang="zh-TW" dirty="0" err="1"/>
              <a:t>caesar</a:t>
            </a:r>
            <a:r>
              <a:rPr lang="en-US" altLang="zh-TW" dirty="0"/>
              <a:t>(</a:t>
            </a:r>
            <a:r>
              <a:rPr lang="en-US" altLang="zh-TW" dirty="0" err="1"/>
              <a:t>strInp</a:t>
            </a:r>
            <a:r>
              <a:rPr lang="en-US" altLang="zh-TW" dirty="0"/>
              <a:t>, </a:t>
            </a:r>
            <a:r>
              <a:rPr lang="en-US" altLang="zh-TW" dirty="0" err="1"/>
              <a:t>sys.argv</a:t>
            </a:r>
            <a:r>
              <a:rPr lang="en-US" altLang="zh-TW" dirty="0"/>
              <a:t>[2])</a:t>
            </a:r>
          </a:p>
          <a:p>
            <a:pPr marL="0" indent="0">
              <a:buNone/>
            </a:pPr>
            <a:r>
              <a:rPr lang="en-US" altLang="zh-TW" dirty="0"/>
              <a:t>out = </a:t>
            </a:r>
            <a:r>
              <a:rPr lang="en-US" altLang="zh-TW" dirty="0" err="1"/>
              <a:t>out.encode</a:t>
            </a:r>
            <a:r>
              <a:rPr lang="en-US" altLang="zh-TW" dirty="0"/>
              <a:t>("utf-8")</a:t>
            </a:r>
          </a:p>
          <a:p>
            <a:pPr marL="0" indent="0">
              <a:buNone/>
            </a:pPr>
            <a:endParaRPr lang="en-US" altLang="zh-TW" dirty="0"/>
          </a:p>
          <a:p>
            <a:pPr marL="0" indent="0">
              <a:buNone/>
            </a:pPr>
            <a:r>
              <a:rPr lang="en-US" altLang="zh-TW" dirty="0"/>
              <a:t>print("Output: " + </a:t>
            </a:r>
            <a:r>
              <a:rPr lang="en-US" altLang="zh-TW" dirty="0" err="1"/>
              <a:t>out.decode</a:t>
            </a:r>
            <a:r>
              <a:rPr lang="en-US" altLang="zh-TW" dirty="0"/>
              <a:t>("utf-8"))</a:t>
            </a:r>
            <a:endParaRPr lang="zh-TW" altLang="en-US" dirty="0"/>
          </a:p>
        </p:txBody>
      </p:sp>
      <p:sp>
        <p:nvSpPr>
          <p:cNvPr id="4" name="矩形圖說文字 3"/>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solidFill>
                  <a:schemeClr val="bg1"/>
                </a:solidFill>
                <a:effectLst>
                  <a:outerShdw blurRad="38100" dist="38100" dir="2700000" algn="tl">
                    <a:srgbClr val="000000">
                      <a:alpha val="43137"/>
                    </a:srgbClr>
                  </a:outerShdw>
                </a:effectLst>
              </a:rPr>
              <a:t>解法四</a:t>
            </a:r>
            <a:r>
              <a:rPr lang="en-US" altLang="zh-TW" sz="3200" b="1" dirty="0" smtClean="0">
                <a:solidFill>
                  <a:schemeClr val="bg1"/>
                </a:solidFill>
                <a:effectLst>
                  <a:outerShdw blurRad="38100" dist="38100" dir="2700000" algn="tl">
                    <a:srgbClr val="000000">
                      <a:alpha val="43137"/>
                    </a:srgbClr>
                  </a:outerShdw>
                </a:effectLst>
              </a:rPr>
              <a:t>::</a:t>
            </a:r>
            <a:r>
              <a:rPr lang="zh-TW" altLang="en-US" sz="3200" b="1" dirty="0" smtClean="0">
                <a:solidFill>
                  <a:schemeClr val="bg1"/>
                </a:solidFill>
                <a:effectLst>
                  <a:outerShdw blurRad="38100" dist="38100" dir="2700000" algn="tl">
                    <a:srgbClr val="000000">
                      <a:alpha val="43137"/>
                    </a:srgbClr>
                  </a:outerShdw>
                </a:effectLst>
              </a:rPr>
              <a:t>使用</a:t>
            </a:r>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解解看</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 y="726580"/>
            <a:ext cx="9013371" cy="369332"/>
          </a:xfrm>
          <a:prstGeom prst="rect">
            <a:avLst/>
          </a:prstGeom>
        </p:spPr>
        <p:txBody>
          <a:bodyPr wrap="square">
            <a:spAutoFit/>
          </a:bodyPr>
          <a:lstStyle/>
          <a:p>
            <a:r>
              <a:rPr lang="en-US" altLang="zh-TW" dirty="0"/>
              <a:t>https://github.com/rickvg/RC3-Fall-CTF-2016-write-ups/blob/master/Write-up-Salad/caesar.py</a:t>
            </a:r>
            <a:endParaRPr lang="zh-TW" altLang="en-US" dirty="0"/>
          </a:p>
        </p:txBody>
      </p:sp>
      <p:sp>
        <p:nvSpPr>
          <p:cNvPr id="7" name="向右箭號 6"/>
          <p:cNvSpPr/>
          <p:nvPr/>
        </p:nvSpPr>
        <p:spPr>
          <a:xfrm>
            <a:off x="2579027" y="2446317"/>
            <a:ext cx="1199409" cy="52251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下一頁</a:t>
            </a:r>
            <a:endParaRPr lang="zh-TW" altLang="en-US" b="1" dirty="0"/>
          </a:p>
        </p:txBody>
      </p:sp>
    </p:spTree>
    <p:extLst>
      <p:ext uri="{BB962C8B-B14F-4D97-AF65-F5344CB8AC3E}">
        <p14:creationId xmlns:p14="http://schemas.microsoft.com/office/powerpoint/2010/main" val="452041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628650" y="1493116"/>
            <a:ext cx="8123464" cy="4494564"/>
          </a:xfrm>
          <a:prstGeom prst="rect">
            <a:avLst/>
          </a:prstGeom>
          <a:solidFill>
            <a:schemeClr val="accent6">
              <a:lumMod val="20000"/>
              <a:lumOff val="80000"/>
            </a:schemeClr>
          </a:solidFill>
        </p:spPr>
        <p:txBody>
          <a:bodyPr wrap="square">
            <a:spAutoFit/>
          </a:bodyPr>
          <a:lstStyle/>
          <a:p>
            <a:pPr marL="0" indent="0">
              <a:buNone/>
            </a:pPr>
            <a:r>
              <a:rPr lang="en-US" altLang="zh-TW" dirty="0" err="1"/>
              <a:t>def</a:t>
            </a:r>
            <a:r>
              <a:rPr lang="en-US" altLang="zh-TW" dirty="0"/>
              <a:t> </a:t>
            </a:r>
            <a:r>
              <a:rPr lang="en-US" altLang="zh-TW" dirty="0" err="1"/>
              <a:t>caesar</a:t>
            </a:r>
            <a:r>
              <a:rPr lang="en-US" altLang="zh-TW" dirty="0"/>
              <a:t>(</a:t>
            </a:r>
            <a:r>
              <a:rPr lang="en-US" altLang="zh-TW" dirty="0" err="1"/>
              <a:t>input_string</a:t>
            </a:r>
            <a:r>
              <a:rPr lang="en-US" altLang="zh-TW" dirty="0"/>
              <a:t>, rot):</a:t>
            </a:r>
          </a:p>
          <a:p>
            <a:pPr marL="0" indent="0">
              <a:buNone/>
            </a:pPr>
            <a:r>
              <a:rPr lang="en-US" altLang="zh-TW" sz="1600" dirty="0"/>
              <a:t>    print("Rotating characters by: " + </a:t>
            </a:r>
            <a:r>
              <a:rPr lang="en-US" altLang="zh-TW" sz="1600" dirty="0" err="1"/>
              <a:t>sys.argv</a:t>
            </a:r>
            <a:r>
              <a:rPr lang="en-US" altLang="zh-TW" sz="1600" dirty="0"/>
              <a:t>[1])</a:t>
            </a:r>
          </a:p>
          <a:p>
            <a:pPr marL="0" indent="0">
              <a:buNone/>
            </a:pPr>
            <a:r>
              <a:rPr lang="en-US" altLang="zh-TW" sz="1600" dirty="0"/>
              <a:t>    </a:t>
            </a:r>
            <a:r>
              <a:rPr lang="en-US" altLang="zh-TW" sz="1600" dirty="0" err="1"/>
              <a:t>output_string</a:t>
            </a:r>
            <a:r>
              <a:rPr lang="en-US" altLang="zh-TW" sz="1600" dirty="0"/>
              <a:t> = ""</a:t>
            </a:r>
          </a:p>
          <a:p>
            <a:pPr marL="0" indent="0">
              <a:buNone/>
            </a:pPr>
            <a:r>
              <a:rPr lang="en-US" altLang="zh-TW" sz="1600" dirty="0"/>
              <a:t>    for </a:t>
            </a:r>
            <a:r>
              <a:rPr lang="en-US" altLang="zh-TW" sz="1600" dirty="0" err="1"/>
              <a:t>i</a:t>
            </a:r>
            <a:r>
              <a:rPr lang="en-US" altLang="zh-TW" sz="1600" dirty="0"/>
              <a:t> in range(0, </a:t>
            </a:r>
            <a:r>
              <a:rPr lang="en-US" altLang="zh-TW" sz="1600" dirty="0" err="1"/>
              <a:t>len</a:t>
            </a:r>
            <a:r>
              <a:rPr lang="en-US" altLang="zh-TW" sz="1600" dirty="0"/>
              <a:t>(</a:t>
            </a:r>
            <a:r>
              <a:rPr lang="en-US" altLang="zh-TW" sz="1600" dirty="0" err="1"/>
              <a:t>input_string</a:t>
            </a:r>
            <a:r>
              <a:rPr lang="en-US" altLang="zh-TW" sz="1600" dirty="0"/>
              <a:t>)):</a:t>
            </a:r>
          </a:p>
          <a:p>
            <a:pPr marL="0" indent="0">
              <a:buNone/>
            </a:pPr>
            <a:r>
              <a:rPr lang="en-US" altLang="zh-TW" sz="1600" dirty="0"/>
              <a:t>        </a:t>
            </a:r>
            <a:r>
              <a:rPr lang="en-US" altLang="zh-TW" sz="1600" dirty="0" err="1"/>
              <a:t>introtation</a:t>
            </a:r>
            <a:r>
              <a:rPr lang="en-US" altLang="zh-TW" sz="1600" dirty="0"/>
              <a:t> = </a:t>
            </a:r>
            <a:r>
              <a:rPr lang="en-US" altLang="zh-TW" sz="1600" dirty="0" err="1"/>
              <a:t>int</a:t>
            </a:r>
            <a:r>
              <a:rPr lang="en-US" altLang="zh-TW" sz="1600" dirty="0"/>
              <a:t>(rot)</a:t>
            </a:r>
          </a:p>
          <a:p>
            <a:pPr marL="0" indent="0">
              <a:buNone/>
            </a:pPr>
            <a:r>
              <a:rPr lang="en-US" altLang="zh-TW" sz="1600" dirty="0"/>
              <a:t>        if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 + </a:t>
            </a:r>
            <a:r>
              <a:rPr lang="en-US" altLang="zh-TW" sz="1600" dirty="0" err="1"/>
              <a:t>introtation</a:t>
            </a:r>
            <a:r>
              <a:rPr lang="en-US" altLang="zh-TW" sz="1600" dirty="0"/>
              <a:t> &gt;= </a:t>
            </a:r>
            <a:r>
              <a:rPr lang="en-US" altLang="zh-TW" sz="1600" dirty="0" err="1"/>
              <a:t>len</a:t>
            </a:r>
            <a:r>
              <a:rPr lang="en-US" altLang="zh-TW" sz="1600" dirty="0"/>
              <a:t>(</a:t>
            </a:r>
            <a:r>
              <a:rPr lang="en-US" altLang="zh-TW" sz="1600" dirty="0" err="1"/>
              <a:t>caesaralpha</a:t>
            </a:r>
            <a:r>
              <a:rPr lang="en-US" altLang="zh-TW" sz="1600" dirty="0"/>
              <a:t>):</a:t>
            </a:r>
          </a:p>
          <a:p>
            <a:pPr marL="0" indent="0">
              <a:buNone/>
            </a:pPr>
            <a:r>
              <a:rPr lang="en-US" altLang="zh-TW" sz="1600" dirty="0"/>
              <a:t>            </a:t>
            </a:r>
            <a:r>
              <a:rPr lang="en-US" altLang="zh-TW" sz="1600" dirty="0" err="1"/>
              <a:t>intavailable</a:t>
            </a:r>
            <a:r>
              <a:rPr lang="en-US" altLang="zh-TW" sz="1600" dirty="0"/>
              <a:t> = </a:t>
            </a:r>
            <a:r>
              <a:rPr lang="en-US" altLang="zh-TW" sz="1600" dirty="0" err="1"/>
              <a:t>len</a:t>
            </a:r>
            <a:r>
              <a:rPr lang="en-US" altLang="zh-TW" sz="1600" dirty="0"/>
              <a:t>(</a:t>
            </a:r>
            <a:r>
              <a:rPr lang="en-US" altLang="zh-TW" sz="1600" dirty="0" err="1"/>
              <a:t>caesaralpha</a:t>
            </a:r>
            <a:r>
              <a:rPr lang="en-US" altLang="zh-TW" sz="1600" dirty="0"/>
              <a:t>) -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a:t>
            </a:r>
          </a:p>
          <a:p>
            <a:pPr marL="0" indent="0">
              <a:buNone/>
            </a:pPr>
            <a:r>
              <a:rPr lang="en-US" altLang="zh-TW" sz="1600" dirty="0"/>
              <a:t>            </a:t>
            </a:r>
            <a:r>
              <a:rPr lang="en-US" altLang="zh-TW" sz="1600" dirty="0" err="1"/>
              <a:t>introtation</a:t>
            </a:r>
            <a:r>
              <a:rPr lang="en-US" altLang="zh-TW" sz="1600" dirty="0"/>
              <a:t> = </a:t>
            </a:r>
            <a:r>
              <a:rPr lang="en-US" altLang="zh-TW" sz="1600" dirty="0" err="1"/>
              <a:t>introtation</a:t>
            </a:r>
            <a:r>
              <a:rPr lang="en-US" altLang="zh-TW" sz="1600" dirty="0"/>
              <a:t> - </a:t>
            </a:r>
            <a:r>
              <a:rPr lang="en-US" altLang="zh-TW" sz="1600" dirty="0" err="1"/>
              <a:t>intavailable</a:t>
            </a:r>
            <a:endParaRPr lang="en-US" altLang="zh-TW" sz="1600" dirty="0"/>
          </a:p>
          <a:p>
            <a:pPr marL="0" indent="0">
              <a:buNone/>
            </a:pPr>
            <a:r>
              <a:rPr lang="en-US" altLang="zh-TW" sz="1600" dirty="0"/>
              <a:t>        else:</a:t>
            </a:r>
          </a:p>
          <a:p>
            <a:pPr marL="0" indent="0">
              <a:buNone/>
            </a:pPr>
            <a:r>
              <a:rPr lang="en-US" altLang="zh-TW" sz="1600" dirty="0"/>
              <a:t>            </a:t>
            </a:r>
            <a:r>
              <a:rPr lang="en-US" altLang="zh-TW" sz="1600" dirty="0" err="1"/>
              <a:t>introtation</a:t>
            </a:r>
            <a:r>
              <a:rPr lang="en-US" altLang="zh-TW" sz="1600" dirty="0"/>
              <a:t> +=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a:t>
            </a:r>
          </a:p>
          <a:p>
            <a:pPr marL="0" indent="0">
              <a:buNone/>
            </a:pPr>
            <a:r>
              <a:rPr lang="en-US" altLang="zh-TW" sz="1600" dirty="0"/>
              <a:t>        </a:t>
            </a:r>
            <a:r>
              <a:rPr lang="en-US" altLang="zh-TW" sz="1600" dirty="0" err="1"/>
              <a:t>output_string</a:t>
            </a:r>
            <a:r>
              <a:rPr lang="en-US" altLang="zh-TW" sz="1600" dirty="0"/>
              <a:t> += </a:t>
            </a:r>
            <a:r>
              <a:rPr lang="en-US" altLang="zh-TW" sz="1600" dirty="0" err="1"/>
              <a:t>caesaralpha</a:t>
            </a:r>
            <a:r>
              <a:rPr lang="en-US" altLang="zh-TW" sz="1600" dirty="0"/>
              <a:t>[</a:t>
            </a:r>
            <a:r>
              <a:rPr lang="en-US" altLang="zh-TW" sz="1600" dirty="0" err="1"/>
              <a:t>introtation</a:t>
            </a:r>
            <a:r>
              <a:rPr lang="en-US" altLang="zh-TW" sz="1600" dirty="0"/>
              <a:t>]</a:t>
            </a:r>
          </a:p>
          <a:p>
            <a:pPr marL="0" indent="0">
              <a:buNone/>
            </a:pPr>
            <a:r>
              <a:rPr lang="en-US" altLang="zh-TW" dirty="0"/>
              <a:t>   </a:t>
            </a:r>
            <a:r>
              <a:rPr lang="en-US" altLang="zh-TW" dirty="0" smtClean="0"/>
              <a:t>return </a:t>
            </a:r>
            <a:r>
              <a:rPr lang="en-US" altLang="zh-TW" dirty="0" err="1"/>
              <a:t>output_string</a:t>
            </a:r>
            <a:endParaRPr lang="en-US" altLang="zh-TW" dirty="0"/>
          </a:p>
        </p:txBody>
      </p:sp>
      <p:sp>
        <p:nvSpPr>
          <p:cNvPr id="5" name="矩形圖說文字 4"/>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solidFill>
                  <a:schemeClr val="bg1"/>
                </a:solidFill>
                <a:effectLst>
                  <a:outerShdw blurRad="38100" dist="38100" dir="2700000" algn="tl">
                    <a:srgbClr val="000000">
                      <a:alpha val="43137"/>
                    </a:srgbClr>
                  </a:outerShdw>
                </a:effectLst>
              </a:rPr>
              <a:t>解法四</a:t>
            </a:r>
            <a:r>
              <a:rPr lang="en-US" altLang="zh-TW" sz="3200" b="1" dirty="0" smtClean="0">
                <a:solidFill>
                  <a:schemeClr val="bg1"/>
                </a:solidFill>
                <a:effectLst>
                  <a:outerShdw blurRad="38100" dist="38100" dir="2700000" algn="tl">
                    <a:srgbClr val="000000">
                      <a:alpha val="43137"/>
                    </a:srgbClr>
                  </a:outerShdw>
                </a:effectLst>
              </a:rPr>
              <a:t>::</a:t>
            </a:r>
            <a:r>
              <a:rPr lang="zh-TW" altLang="en-US" sz="3200" b="1" dirty="0" smtClean="0">
                <a:solidFill>
                  <a:schemeClr val="bg1"/>
                </a:solidFill>
                <a:effectLst>
                  <a:outerShdw blurRad="38100" dist="38100" dir="2700000" algn="tl">
                    <a:srgbClr val="000000">
                      <a:alpha val="43137"/>
                    </a:srgbClr>
                  </a:outerShdw>
                </a:effectLst>
              </a:rPr>
              <a:t>使用</a:t>
            </a:r>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解解看</a:t>
            </a:r>
            <a:endParaRPr lang="zh-TW" altLang="en-US"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89589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1"/>
            <a:ext cx="9144000" cy="376237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smtClean="0"/>
              <a:t>Your Turn</a:t>
            </a:r>
          </a:p>
          <a:p>
            <a:pPr algn="ctr"/>
            <a:endParaRPr lang="en-US" altLang="zh-TW" sz="3600" dirty="0" smtClean="0"/>
          </a:p>
          <a:p>
            <a:pPr algn="ctr"/>
            <a:r>
              <a:rPr lang="en-US" altLang="zh-TW" sz="2800" dirty="0" err="1" smtClean="0"/>
              <a:t>EasyCTF</a:t>
            </a:r>
            <a:r>
              <a:rPr lang="en-US" altLang="zh-TW" sz="2800" dirty="0" smtClean="0"/>
              <a:t> 2015: Julius Save Me (20)</a:t>
            </a:r>
            <a:endParaRPr lang="en-US" altLang="zh-TW" dirty="0" smtClean="0"/>
          </a:p>
          <a:p>
            <a:pPr algn="ctr"/>
            <a:r>
              <a:rPr lang="en-US" altLang="zh-TW" sz="1400" dirty="0" smtClean="0"/>
              <a:t>https://github.com/ctfs/write-ups-2015/tree/master/easyctf-2015/cryptography/julius-save-me</a:t>
            </a:r>
          </a:p>
        </p:txBody>
      </p:sp>
      <p:sp>
        <p:nvSpPr>
          <p:cNvPr id="3" name="矩形 2"/>
          <p:cNvSpPr/>
          <p:nvPr/>
        </p:nvSpPr>
        <p:spPr>
          <a:xfrm>
            <a:off x="704849" y="4680288"/>
            <a:ext cx="7248525" cy="1477328"/>
          </a:xfrm>
          <a:prstGeom prst="rect">
            <a:avLst/>
          </a:prstGeom>
        </p:spPr>
        <p:txBody>
          <a:bodyPr wrap="square">
            <a:spAutoFit/>
          </a:bodyPr>
          <a:lstStyle/>
          <a:p>
            <a:r>
              <a:rPr lang="en-US" altLang="zh-TW" dirty="0" smtClean="0"/>
              <a:t>This cipher involves shifty letters! </a:t>
            </a:r>
            <a:r>
              <a:rPr lang="en-US" altLang="zh-TW" dirty="0" err="1" smtClean="0"/>
              <a:t>Cnebnl</a:t>
            </a:r>
            <a:r>
              <a:rPr lang="en-US" altLang="zh-TW" dirty="0" smtClean="0"/>
              <a:t> </a:t>
            </a:r>
            <a:r>
              <a:rPr lang="en-US" altLang="zh-TW" dirty="0" err="1" smtClean="0"/>
              <a:t>Vtxltk</a:t>
            </a:r>
            <a:r>
              <a:rPr lang="en-US" altLang="zh-TW" dirty="0" smtClean="0"/>
              <a:t> </a:t>
            </a:r>
            <a:r>
              <a:rPr lang="en-US" altLang="zh-TW" dirty="0" err="1" smtClean="0"/>
              <a:t>bl</a:t>
            </a:r>
            <a:r>
              <a:rPr lang="en-US" altLang="zh-TW" dirty="0" smtClean="0"/>
              <a:t> max </a:t>
            </a:r>
            <a:r>
              <a:rPr lang="en-US" altLang="zh-TW" dirty="0" err="1" smtClean="0"/>
              <a:t>uxlm</a:t>
            </a:r>
            <a:r>
              <a:rPr lang="en-US" altLang="zh-TW" dirty="0" smtClean="0"/>
              <a:t> </a:t>
            </a:r>
            <a:r>
              <a:rPr lang="en-US" altLang="zh-TW" dirty="0" err="1" smtClean="0"/>
              <a:t>unm</a:t>
            </a:r>
            <a:r>
              <a:rPr lang="en-US" altLang="zh-TW" dirty="0" smtClean="0"/>
              <a:t> </a:t>
            </a:r>
            <a:r>
              <a:rPr lang="en-US" altLang="zh-TW" dirty="0" err="1" smtClean="0"/>
              <a:t>fr</a:t>
            </a:r>
            <a:r>
              <a:rPr lang="en-US" altLang="zh-TW" dirty="0" smtClean="0"/>
              <a:t> </a:t>
            </a:r>
            <a:r>
              <a:rPr lang="en-US" altLang="zh-TW" dirty="0" err="1" smtClean="0"/>
              <a:t>ykbxgw</a:t>
            </a:r>
            <a:r>
              <a:rPr lang="en-US" altLang="zh-TW" dirty="0" smtClean="0"/>
              <a:t> </a:t>
            </a:r>
            <a:r>
              <a:rPr lang="en-US" altLang="zh-TW" dirty="0" err="1" smtClean="0"/>
              <a:t>ebdxl</a:t>
            </a:r>
            <a:r>
              <a:rPr lang="en-US" altLang="zh-TW" dirty="0" smtClean="0"/>
              <a:t> </a:t>
            </a:r>
            <a:r>
              <a:rPr lang="en-US" altLang="zh-TW" dirty="0" err="1" smtClean="0"/>
              <a:t>Gtihexhg</a:t>
            </a:r>
            <a:r>
              <a:rPr lang="en-US" altLang="zh-TW" dirty="0" smtClean="0"/>
              <a:t> </a:t>
            </a:r>
            <a:r>
              <a:rPr lang="en-US" altLang="zh-TW" dirty="0" err="1" smtClean="0"/>
              <a:t>uxmmxk</a:t>
            </a:r>
            <a:r>
              <a:rPr lang="en-US" altLang="zh-TW" dirty="0" smtClean="0"/>
              <a:t> </a:t>
            </a:r>
            <a:r>
              <a:rPr lang="en-US" altLang="zh-TW" dirty="0" err="1" smtClean="0"/>
              <a:t>yhk</a:t>
            </a:r>
            <a:r>
              <a:rPr lang="en-US" altLang="zh-TW" dirty="0" smtClean="0"/>
              <a:t> </a:t>
            </a:r>
            <a:r>
              <a:rPr lang="en-US" altLang="zh-TW" dirty="0" err="1" smtClean="0"/>
              <a:t>patmxoxk</a:t>
            </a:r>
            <a:r>
              <a:rPr lang="en-US" altLang="zh-TW" dirty="0" smtClean="0"/>
              <a:t> </a:t>
            </a:r>
            <a:r>
              <a:rPr lang="en-US" altLang="zh-TW" dirty="0" err="1" smtClean="0"/>
              <a:t>kxtlhg</a:t>
            </a:r>
            <a:r>
              <a:rPr lang="en-US" altLang="zh-TW" dirty="0" smtClean="0"/>
              <a:t>. Ha </a:t>
            </a:r>
            <a:r>
              <a:rPr lang="en-US" altLang="zh-TW" dirty="0" err="1" smtClean="0"/>
              <a:t>pxee</a:t>
            </a:r>
            <a:r>
              <a:rPr lang="en-US" altLang="zh-TW" dirty="0" smtClean="0"/>
              <a:t>. Max </a:t>
            </a:r>
            <a:r>
              <a:rPr lang="en-US" altLang="zh-TW" dirty="0" err="1" smtClean="0"/>
              <a:t>yetz</a:t>
            </a:r>
            <a:r>
              <a:rPr lang="en-US" altLang="zh-TW" dirty="0" smtClean="0"/>
              <a:t> </a:t>
            </a:r>
            <a:r>
              <a:rPr lang="en-US" altLang="zh-TW" dirty="0" err="1" smtClean="0"/>
              <a:t>bl</a:t>
            </a:r>
            <a:r>
              <a:rPr lang="en-US" altLang="zh-TW" dirty="0" smtClean="0"/>
              <a:t> </a:t>
            </a:r>
            <a:r>
              <a:rPr lang="en-US" altLang="zh-TW" dirty="0" err="1" smtClean="0"/>
              <a:t>xtlrvmy</a:t>
            </a:r>
            <a:r>
              <a:rPr lang="en-US" altLang="zh-TW" dirty="0" smtClean="0"/>
              <a:t>{Gti0exhg_ol_Vt3l4k}</a:t>
            </a:r>
          </a:p>
          <a:p>
            <a:endParaRPr lang="en-US" altLang="zh-TW" dirty="0" smtClean="0"/>
          </a:p>
          <a:p>
            <a:r>
              <a:rPr lang="en-US" altLang="zh-TW" dirty="0" smtClean="0"/>
              <a:t>Hint: You might want to read up on </a:t>
            </a:r>
            <a:r>
              <a:rPr lang="en-US" altLang="zh-TW" b="1" dirty="0" smtClean="0">
                <a:solidFill>
                  <a:srgbClr val="FF0000"/>
                </a:solidFill>
                <a:effectLst>
                  <a:outerShdw blurRad="38100" dist="38100" dir="2700000" algn="tl">
                    <a:srgbClr val="000000">
                      <a:alpha val="43137"/>
                    </a:srgbClr>
                  </a:outerShdw>
                </a:effectLst>
              </a:rPr>
              <a:t>Caesar ciphers.</a:t>
            </a:r>
            <a:endParaRPr lang="zh-TW" altLang="en-US"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9957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1"/>
            <a:ext cx="9144000" cy="376237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smtClean="0"/>
              <a:t>Your Turn</a:t>
            </a:r>
          </a:p>
          <a:p>
            <a:pPr algn="ctr"/>
            <a:endParaRPr lang="en-US" altLang="zh-TW" sz="3600" dirty="0" smtClean="0"/>
          </a:p>
          <a:p>
            <a:pPr algn="ctr"/>
            <a:r>
              <a:rPr lang="en-US" altLang="zh-TW" sz="2800" dirty="0"/>
              <a:t>RC3 CTF 2016 : </a:t>
            </a:r>
            <a:r>
              <a:rPr lang="en-US" altLang="zh-TW" sz="2800" dirty="0" smtClean="0"/>
              <a:t>salad-100</a:t>
            </a:r>
          </a:p>
          <a:p>
            <a:pPr algn="ctr"/>
            <a:endParaRPr lang="en-US" altLang="zh-TW" dirty="0" smtClean="0"/>
          </a:p>
          <a:p>
            <a:pPr algn="ctr"/>
            <a:r>
              <a:rPr lang="en-US" altLang="zh-TW" sz="1400" dirty="0"/>
              <a:t>https://github.com/ctfs/write-ups-2016/tree/master/rc3-ctf-2016/crypto/salad-100</a:t>
            </a:r>
          </a:p>
        </p:txBody>
      </p:sp>
      <p:sp>
        <p:nvSpPr>
          <p:cNvPr id="7" name="矩形 6"/>
          <p:cNvSpPr/>
          <p:nvPr/>
        </p:nvSpPr>
        <p:spPr>
          <a:xfrm>
            <a:off x="2157991" y="5829795"/>
            <a:ext cx="3972562" cy="646331"/>
          </a:xfrm>
          <a:prstGeom prst="rect">
            <a:avLst/>
          </a:prstGeom>
        </p:spPr>
        <p:txBody>
          <a:bodyPr wrap="none">
            <a:spAutoFit/>
          </a:bodyPr>
          <a:lstStyle/>
          <a:p>
            <a:r>
              <a:rPr lang="en-US" altLang="zh-TW" sz="3600" b="1" dirty="0">
                <a:effectLst>
                  <a:outerShdw blurRad="38100" dist="38100" dir="2700000" algn="tl">
                    <a:srgbClr val="000000">
                      <a:alpha val="43137"/>
                    </a:srgbClr>
                  </a:outerShdw>
                </a:effectLst>
              </a:rPr>
              <a:t>7sj-ighm-742q3w4t</a:t>
            </a:r>
            <a:endParaRPr lang="zh-TW" altLang="en-US" sz="3600" b="1" dirty="0">
              <a:effectLst>
                <a:outerShdw blurRad="38100" dist="38100" dir="2700000" algn="tl">
                  <a:srgbClr val="000000">
                    <a:alpha val="43137"/>
                  </a:srgbClr>
                </a:outerShdw>
              </a:effectLst>
            </a:endParaRPr>
          </a:p>
        </p:txBody>
      </p:sp>
      <p:sp>
        <p:nvSpPr>
          <p:cNvPr id="8" name="矩形 7"/>
          <p:cNvSpPr/>
          <p:nvPr/>
        </p:nvSpPr>
        <p:spPr>
          <a:xfrm>
            <a:off x="6644864" y="3277515"/>
            <a:ext cx="2352439" cy="369332"/>
          </a:xfrm>
          <a:prstGeom prst="rect">
            <a:avLst/>
          </a:prstGeom>
        </p:spPr>
        <p:txBody>
          <a:bodyPr wrap="none">
            <a:spAutoFit/>
          </a:bodyPr>
          <a:lstStyle/>
          <a:p>
            <a:r>
              <a:rPr lang="en-US" altLang="zh-TW" dirty="0"/>
              <a:t>RC3-2016-ROMANGOD</a:t>
            </a:r>
            <a:endParaRPr lang="zh-TW" altLang="en-US" dirty="0"/>
          </a:p>
        </p:txBody>
      </p:sp>
      <p:pic>
        <p:nvPicPr>
          <p:cNvPr id="3" name="圖片 2"/>
          <p:cNvPicPr>
            <a:picLocks noChangeAspect="1"/>
          </p:cNvPicPr>
          <p:nvPr/>
        </p:nvPicPr>
        <p:blipFill>
          <a:blip r:embed="rId2"/>
          <a:stretch>
            <a:fillRect/>
          </a:stretch>
        </p:blipFill>
        <p:spPr>
          <a:xfrm>
            <a:off x="231284" y="4127501"/>
            <a:ext cx="8912716" cy="1383653"/>
          </a:xfrm>
          <a:prstGeom prst="rect">
            <a:avLst/>
          </a:prstGeom>
        </p:spPr>
      </p:pic>
    </p:spTree>
    <p:extLst>
      <p:ext uri="{BB962C8B-B14F-4D97-AF65-F5344CB8AC3E}">
        <p14:creationId xmlns:p14="http://schemas.microsoft.com/office/powerpoint/2010/main" val="2738083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1"/>
            <a:ext cx="9144000" cy="376237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smtClean="0"/>
              <a:t>Your Turn</a:t>
            </a:r>
          </a:p>
          <a:p>
            <a:pPr algn="ctr"/>
            <a:endParaRPr lang="en-US" altLang="zh-TW" sz="3600" dirty="0" smtClean="0"/>
          </a:p>
          <a:p>
            <a:pPr algn="ctr"/>
            <a:r>
              <a:rPr lang="en-US" altLang="zh-TW" sz="2800" dirty="0" smtClean="0"/>
              <a:t>UFO CTF School 2016 : rotate-it-25</a:t>
            </a:r>
          </a:p>
          <a:p>
            <a:pPr algn="ctr"/>
            <a:endParaRPr lang="en-US" altLang="zh-TW" dirty="0" smtClean="0"/>
          </a:p>
          <a:p>
            <a:pPr algn="ctr"/>
            <a:r>
              <a:rPr lang="en-US" altLang="zh-TW" sz="1400" dirty="0" smtClean="0"/>
              <a:t>https://github.com/ctfs/write-ups-2016/tree/master/ufo-ctf-school-2016/crypto/rotate-it-25</a:t>
            </a:r>
            <a:endParaRPr lang="en-US" altLang="zh-TW" sz="1400" dirty="0"/>
          </a:p>
        </p:txBody>
      </p:sp>
      <p:pic>
        <p:nvPicPr>
          <p:cNvPr id="4" name="圖片 3"/>
          <p:cNvPicPr>
            <a:picLocks noChangeAspect="1"/>
          </p:cNvPicPr>
          <p:nvPr/>
        </p:nvPicPr>
        <p:blipFill>
          <a:blip r:embed="rId2"/>
          <a:stretch>
            <a:fillRect/>
          </a:stretch>
        </p:blipFill>
        <p:spPr>
          <a:xfrm>
            <a:off x="251158" y="4269314"/>
            <a:ext cx="8641684" cy="1469034"/>
          </a:xfrm>
          <a:prstGeom prst="rect">
            <a:avLst/>
          </a:prstGeom>
        </p:spPr>
      </p:pic>
      <p:sp>
        <p:nvSpPr>
          <p:cNvPr id="7" name="矩形 6"/>
          <p:cNvSpPr/>
          <p:nvPr/>
        </p:nvSpPr>
        <p:spPr>
          <a:xfrm>
            <a:off x="2157991" y="5829795"/>
            <a:ext cx="3972562" cy="646331"/>
          </a:xfrm>
          <a:prstGeom prst="rect">
            <a:avLst/>
          </a:prstGeom>
        </p:spPr>
        <p:txBody>
          <a:bodyPr wrap="none">
            <a:spAutoFit/>
          </a:bodyPr>
          <a:lstStyle/>
          <a:p>
            <a:r>
              <a:rPr lang="en-US" altLang="zh-TW" sz="3600" b="1" dirty="0" err="1" smtClean="0">
                <a:effectLst>
                  <a:outerShdw blurRad="38100" dist="38100" dir="2700000" algn="tl">
                    <a:srgbClr val="000000">
                      <a:alpha val="43137"/>
                    </a:srgbClr>
                  </a:outerShdw>
                </a:effectLst>
              </a:rPr>
              <a:t>synt</a:t>
            </a:r>
            <a:r>
              <a:rPr lang="en-US" altLang="zh-TW" sz="3600" b="1" dirty="0" smtClean="0">
                <a:effectLst>
                  <a:outerShdw blurRad="38100" dist="38100" dir="2700000" algn="tl">
                    <a:srgbClr val="000000">
                      <a:alpha val="43137"/>
                    </a:srgbClr>
                  </a:outerShdw>
                </a:effectLst>
              </a:rPr>
              <a:t>{hs0pgsfpubby}</a:t>
            </a:r>
            <a:endParaRPr lang="zh-TW" altLang="en-US" sz="3600" b="1" dirty="0">
              <a:effectLst>
                <a:outerShdw blurRad="38100" dist="38100" dir="2700000" algn="tl">
                  <a:srgbClr val="000000">
                    <a:alpha val="43137"/>
                  </a:srgbClr>
                </a:outerShdw>
              </a:effectLst>
            </a:endParaRPr>
          </a:p>
        </p:txBody>
      </p:sp>
      <p:sp>
        <p:nvSpPr>
          <p:cNvPr id="8" name="矩形 7"/>
          <p:cNvSpPr/>
          <p:nvPr/>
        </p:nvSpPr>
        <p:spPr>
          <a:xfrm>
            <a:off x="7238630" y="3313141"/>
            <a:ext cx="1829540" cy="369332"/>
          </a:xfrm>
          <a:prstGeom prst="rect">
            <a:avLst/>
          </a:prstGeom>
        </p:spPr>
        <p:txBody>
          <a:bodyPr wrap="none">
            <a:spAutoFit/>
          </a:bodyPr>
          <a:lstStyle/>
          <a:p>
            <a:r>
              <a:rPr lang="en-US" altLang="zh-TW" dirty="0" smtClean="0"/>
              <a:t>flag{uf0ctfschool}</a:t>
            </a:r>
            <a:endParaRPr lang="zh-TW" altLang="en-US" dirty="0"/>
          </a:p>
        </p:txBody>
      </p:sp>
    </p:spTree>
    <p:extLst>
      <p:ext uri="{BB962C8B-B14F-4D97-AF65-F5344CB8AC3E}">
        <p14:creationId xmlns:p14="http://schemas.microsoft.com/office/powerpoint/2010/main" val="22821556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smtClean="0"/>
              <a:t>替換</a:t>
            </a:r>
            <a:r>
              <a:rPr lang="zh-TW" altLang="en-US" sz="5400" dirty="0"/>
              <a:t>式</a:t>
            </a:r>
            <a:r>
              <a:rPr lang="zh-TW" altLang="en-US" sz="5400" dirty="0" smtClean="0"/>
              <a:t>密碼</a:t>
            </a:r>
            <a:r>
              <a:rPr lang="ja-JP" altLang="en-US" sz="5400" dirty="0" smtClean="0">
                <a:latin typeface="標楷體" panose="03000509000000000000" pitchFamily="65" charset="-120"/>
                <a:ea typeface="標楷體" panose="03000509000000000000" pitchFamily="65" charset="-120"/>
              </a:rPr>
              <a:t>の</a:t>
            </a:r>
            <a:r>
              <a:rPr lang="zh-TW" altLang="en-US" sz="5400" b="1" dirty="0" smtClean="0">
                <a:solidFill>
                  <a:srgbClr val="FFFF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頻率分析法</a:t>
            </a:r>
            <a:r>
              <a:rPr lang="zh-TW" altLang="en-US" sz="5400" b="1" dirty="0">
                <a:solidFill>
                  <a:srgbClr val="FFFF00"/>
                </a:solidFill>
                <a:effectLst>
                  <a:outerShdw blurRad="38100" dist="38100" dir="2700000" algn="tl">
                    <a:srgbClr val="000000">
                      <a:alpha val="43137"/>
                    </a:srgbClr>
                  </a:outerShdw>
                </a:effectLst>
              </a:rPr>
              <a:t/>
            </a:r>
            <a:br>
              <a:rPr lang="zh-TW" altLang="en-US" sz="5400" b="1" dirty="0">
                <a:solidFill>
                  <a:srgbClr val="FFFF00"/>
                </a:solidFill>
                <a:effectLst>
                  <a:outerShdw blurRad="38100" dist="38100" dir="2700000" algn="tl">
                    <a:srgbClr val="000000">
                      <a:alpha val="43137"/>
                    </a:srgbClr>
                  </a:outerShdw>
                </a:effectLst>
              </a:rPr>
            </a:br>
            <a:r>
              <a:rPr lang="en-US" altLang="zh-TW" sz="6600" dirty="0" smtClean="0"/>
              <a:t>Substitution cipher</a:t>
            </a:r>
          </a:p>
          <a:p>
            <a:pPr algn="ctr"/>
            <a:endParaRPr lang="en-US" altLang="zh-TW" sz="6600" dirty="0" smtClean="0"/>
          </a:p>
          <a:p>
            <a:pPr algn="ctr"/>
            <a:r>
              <a:rPr lang="en-US" altLang="zh-TW" dirty="0"/>
              <a:t>https://zh.wikipedia.org/wiki/%E9%A2%91%E7%8E%87%E5%88%86%E6%9E%90</a:t>
            </a:r>
          </a:p>
        </p:txBody>
      </p:sp>
    </p:spTree>
    <p:extLst>
      <p:ext uri="{BB962C8B-B14F-4D97-AF65-F5344CB8AC3E}">
        <p14:creationId xmlns:p14="http://schemas.microsoft.com/office/powerpoint/2010/main" val="4054208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圖說文字 6"/>
          <p:cNvSpPr/>
          <p:nvPr/>
        </p:nvSpPr>
        <p:spPr>
          <a:xfrm>
            <a:off x="0" y="0"/>
            <a:ext cx="9144000" cy="370522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Pico CTF 2014 : </a:t>
            </a:r>
            <a:r>
              <a:rPr lang="en-US" altLang="zh-TW" sz="4000" dirty="0" smtClean="0"/>
              <a:t>Substitution</a:t>
            </a:r>
          </a:p>
          <a:p>
            <a:pPr algn="ctr"/>
            <a:endParaRPr lang="en-US" altLang="zh-TW" sz="800" dirty="0"/>
          </a:p>
          <a:p>
            <a:pPr algn="ctr"/>
            <a:r>
              <a:rPr lang="en-US" altLang="zh-TW" b="1" dirty="0" smtClean="0">
                <a:effectLst>
                  <a:outerShdw blurRad="38100" dist="38100" dir="2700000" algn="tl">
                    <a:srgbClr val="000000">
                      <a:alpha val="43137"/>
                    </a:srgbClr>
                  </a:outerShdw>
                </a:effectLst>
              </a:rPr>
              <a:t>https</a:t>
            </a:r>
            <a:r>
              <a:rPr lang="en-US" altLang="zh-TW" b="1" dirty="0">
                <a:effectLst>
                  <a:outerShdw blurRad="38100" dist="38100" dir="2700000" algn="tl">
                    <a:srgbClr val="000000">
                      <a:alpha val="43137"/>
                    </a:srgbClr>
                  </a:outerShdw>
                </a:effectLst>
              </a:rPr>
              <a:t>://github.com/ctfs/write-ups-2014/tree/master/pico-ctf-2014/crypto/substitution-50</a:t>
            </a:r>
            <a:endParaRPr lang="zh-TW" altLang="en-US" b="1" dirty="0">
              <a:effectLst>
                <a:outerShdw blurRad="38100" dist="38100" dir="2700000" algn="tl">
                  <a:srgbClr val="000000">
                    <a:alpha val="43137"/>
                  </a:srgbClr>
                </a:outerShdw>
              </a:effectLst>
            </a:endParaRPr>
          </a:p>
        </p:txBody>
      </p:sp>
      <p:pic>
        <p:nvPicPr>
          <p:cNvPr id="2" name="圖片 1"/>
          <p:cNvPicPr>
            <a:picLocks noChangeAspect="1"/>
          </p:cNvPicPr>
          <p:nvPr/>
        </p:nvPicPr>
        <p:blipFill>
          <a:blip r:embed="rId2"/>
          <a:stretch>
            <a:fillRect/>
          </a:stretch>
        </p:blipFill>
        <p:spPr>
          <a:xfrm>
            <a:off x="177627" y="2567715"/>
            <a:ext cx="8788746" cy="4106218"/>
          </a:xfrm>
          <a:prstGeom prst="rect">
            <a:avLst/>
          </a:prstGeom>
        </p:spPr>
      </p:pic>
    </p:spTree>
    <p:extLst>
      <p:ext uri="{BB962C8B-B14F-4D97-AF65-F5344CB8AC3E}">
        <p14:creationId xmlns:p14="http://schemas.microsoft.com/office/powerpoint/2010/main" val="10753290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1572468" y="228283"/>
            <a:ext cx="5517101" cy="6196446"/>
          </a:xfrm>
          <a:prstGeom prst="rect">
            <a:avLst/>
          </a:prstGeom>
        </p:spPr>
      </p:pic>
    </p:spTree>
    <p:extLst>
      <p:ext uri="{BB962C8B-B14F-4D97-AF65-F5344CB8AC3E}">
        <p14:creationId xmlns:p14="http://schemas.microsoft.com/office/powerpoint/2010/main" val="32858233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6991" t="6077" r="5732" b="34701"/>
          <a:stretch/>
        </p:blipFill>
        <p:spPr>
          <a:xfrm>
            <a:off x="106878" y="1191925"/>
            <a:ext cx="9302708" cy="4852615"/>
          </a:xfrm>
          <a:prstGeom prst="rect">
            <a:avLst/>
          </a:prstGeom>
        </p:spPr>
      </p:pic>
      <p:sp>
        <p:nvSpPr>
          <p:cNvPr id="5" name="矩形圖說文字 4"/>
          <p:cNvSpPr/>
          <p:nvPr/>
        </p:nvSpPr>
        <p:spPr>
          <a:xfrm>
            <a:off x="0" y="0"/>
            <a:ext cx="9144000" cy="84772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smtClean="0"/>
              <a:t>解法一</a:t>
            </a:r>
            <a:r>
              <a:rPr lang="en-US" altLang="zh-TW" sz="2400" dirty="0" smtClean="0"/>
              <a:t>:</a:t>
            </a:r>
            <a:r>
              <a:rPr lang="zh-TW" altLang="en-US" sz="2400" dirty="0" smtClean="0"/>
              <a:t>使用線上工具</a:t>
            </a:r>
            <a:r>
              <a:rPr lang="en-US" altLang="zh-TW" dirty="0" smtClean="0"/>
              <a:t>http://www.dcode.fr/scytale-cipher</a:t>
            </a:r>
            <a:endParaRPr lang="zh-TW" altLang="en-US" dirty="0" smtClean="0"/>
          </a:p>
        </p:txBody>
      </p:sp>
      <p:sp>
        <p:nvSpPr>
          <p:cNvPr id="6" name="圓角矩形 5"/>
          <p:cNvSpPr/>
          <p:nvPr/>
        </p:nvSpPr>
        <p:spPr>
          <a:xfrm>
            <a:off x="415635" y="3479469"/>
            <a:ext cx="4001985" cy="12469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3513" y="2427383"/>
            <a:ext cx="697627" cy="707886"/>
          </a:xfrm>
          <a:prstGeom prst="rect">
            <a:avLst/>
          </a:prstGeom>
          <a:solidFill>
            <a:schemeClr val="tx1"/>
          </a:solidFill>
        </p:spPr>
        <p:txBody>
          <a:bodyPr wrap="none">
            <a:spAutoFit/>
          </a:bodyPr>
          <a:lstStyle/>
          <a:p>
            <a:r>
              <a:rPr lang="zh-TW" altLang="en-US" sz="4000" b="1" dirty="0">
                <a:solidFill>
                  <a:srgbClr val="FFFF00"/>
                </a:solidFill>
                <a:effectLst>
                  <a:outerShdw blurRad="38100" dist="38100" dir="2700000" algn="tl">
                    <a:srgbClr val="000000">
                      <a:alpha val="43137"/>
                    </a:srgbClr>
                  </a:outerShdw>
                </a:effectLst>
              </a:rPr>
              <a:t>①</a:t>
            </a:r>
          </a:p>
        </p:txBody>
      </p:sp>
      <p:sp>
        <p:nvSpPr>
          <p:cNvPr id="8" name="矩形 7"/>
          <p:cNvSpPr/>
          <p:nvPr/>
        </p:nvSpPr>
        <p:spPr>
          <a:xfrm>
            <a:off x="7641841" y="6065574"/>
            <a:ext cx="646331" cy="646331"/>
          </a:xfrm>
          <a:prstGeom prst="rect">
            <a:avLst/>
          </a:prstGeom>
          <a:solidFill>
            <a:schemeClr val="tx1"/>
          </a:solidFill>
        </p:spPr>
        <p:txBody>
          <a:bodyPr wrap="none">
            <a:spAutoFit/>
          </a:bodyPr>
          <a:lstStyle/>
          <a:p>
            <a:r>
              <a:rPr lang="zh-TW" altLang="en-US" sz="3600" b="1" dirty="0">
                <a:solidFill>
                  <a:srgbClr val="FFFF00"/>
                </a:solidFill>
                <a:effectLst>
                  <a:outerShdw blurRad="38100" dist="38100" dir="2700000" algn="tl">
                    <a:srgbClr val="000000">
                      <a:alpha val="43137"/>
                    </a:srgbClr>
                  </a:outerShdw>
                </a:effectLst>
              </a:rPr>
              <a:t>②</a:t>
            </a:r>
          </a:p>
        </p:txBody>
      </p:sp>
    </p:spTree>
    <p:extLst>
      <p:ext uri="{BB962C8B-B14F-4D97-AF65-F5344CB8AC3E}">
        <p14:creationId xmlns:p14="http://schemas.microsoft.com/office/powerpoint/2010/main" val="42808353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84772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smtClean="0"/>
              <a:t>解法一</a:t>
            </a:r>
            <a:r>
              <a:rPr lang="en-US" altLang="zh-TW" sz="2400" dirty="0" smtClean="0"/>
              <a:t>:</a:t>
            </a:r>
            <a:r>
              <a:rPr lang="zh-TW" altLang="en-US" sz="2400" dirty="0" smtClean="0"/>
              <a:t>使用線上工具</a:t>
            </a:r>
            <a:endParaRPr lang="en-US" altLang="zh-TW" sz="2400" dirty="0" smtClean="0"/>
          </a:p>
          <a:p>
            <a:r>
              <a:rPr lang="en-US" altLang="zh-TW" dirty="0"/>
              <a:t>http://quipqiup.com/</a:t>
            </a:r>
            <a:endParaRPr lang="zh-TW" altLang="en-US" dirty="0" smtClean="0"/>
          </a:p>
        </p:txBody>
      </p:sp>
      <p:pic>
        <p:nvPicPr>
          <p:cNvPr id="7" name="圖片 6"/>
          <p:cNvPicPr>
            <a:picLocks noChangeAspect="1"/>
          </p:cNvPicPr>
          <p:nvPr/>
        </p:nvPicPr>
        <p:blipFill>
          <a:blip r:embed="rId2"/>
          <a:stretch>
            <a:fillRect/>
          </a:stretch>
        </p:blipFill>
        <p:spPr>
          <a:xfrm>
            <a:off x="1021557" y="847725"/>
            <a:ext cx="6877366" cy="5814332"/>
          </a:xfrm>
          <a:prstGeom prst="rect">
            <a:avLst/>
          </a:prstGeom>
        </p:spPr>
      </p:pic>
      <p:sp>
        <p:nvSpPr>
          <p:cNvPr id="8" name="圓角矩形 7"/>
          <p:cNvSpPr/>
          <p:nvPr/>
        </p:nvSpPr>
        <p:spPr>
          <a:xfrm>
            <a:off x="1151906" y="5011387"/>
            <a:ext cx="6747017" cy="165067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106878" y="5254831"/>
            <a:ext cx="979853" cy="116378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effectLst>
                  <a:outerShdw blurRad="38100" dist="38100" dir="2700000" algn="tl">
                    <a:srgbClr val="000000">
                      <a:alpha val="43137"/>
                    </a:srgbClr>
                  </a:outerShdw>
                </a:effectLst>
              </a:rPr>
              <a:t>答案</a:t>
            </a:r>
          </a:p>
        </p:txBody>
      </p:sp>
      <p:pic>
        <p:nvPicPr>
          <p:cNvPr id="10" name="圖片 9"/>
          <p:cNvPicPr>
            <a:picLocks noChangeAspect="1"/>
          </p:cNvPicPr>
          <p:nvPr/>
        </p:nvPicPr>
        <p:blipFill rotWithShape="1">
          <a:blip r:embed="rId3"/>
          <a:srcRect l="2339" t="70802" r="344" b="18989"/>
          <a:stretch/>
        </p:blipFill>
        <p:spPr>
          <a:xfrm>
            <a:off x="106878" y="2834213"/>
            <a:ext cx="9809438" cy="1227148"/>
          </a:xfrm>
          <a:prstGeom prst="rect">
            <a:avLst/>
          </a:prstGeom>
        </p:spPr>
      </p:pic>
      <p:sp>
        <p:nvSpPr>
          <p:cNvPr id="11" name="矩形 10"/>
          <p:cNvSpPr/>
          <p:nvPr/>
        </p:nvSpPr>
        <p:spPr>
          <a:xfrm>
            <a:off x="149822" y="4608500"/>
            <a:ext cx="646331" cy="646331"/>
          </a:xfrm>
          <a:prstGeom prst="rect">
            <a:avLst/>
          </a:prstGeom>
          <a:solidFill>
            <a:schemeClr val="tx1"/>
          </a:solidFill>
        </p:spPr>
        <p:txBody>
          <a:bodyPr wrap="none">
            <a:spAutoFit/>
          </a:bodyPr>
          <a:lstStyle/>
          <a:p>
            <a:r>
              <a:rPr lang="zh-TW" altLang="en-US" sz="3600" b="1" dirty="0" smtClean="0">
                <a:solidFill>
                  <a:srgbClr val="FFFF00"/>
                </a:solidFill>
                <a:effectLst>
                  <a:outerShdw blurRad="38100" dist="38100" dir="2700000" algn="tl">
                    <a:srgbClr val="000000">
                      <a:alpha val="43137"/>
                    </a:srgbClr>
                  </a:outerShdw>
                </a:effectLst>
              </a:rPr>
              <a:t>③</a:t>
            </a:r>
            <a:endParaRPr lang="zh-TW" altLang="en-US" sz="3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35858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17865" y="576391"/>
            <a:ext cx="3224151" cy="1477328"/>
          </a:xfrm>
          <a:prstGeom prst="rect">
            <a:avLst/>
          </a:prstGeom>
          <a:solidFill>
            <a:schemeClr val="tx1"/>
          </a:solidFill>
        </p:spPr>
        <p:txBody>
          <a:bodyPr wrap="square">
            <a:spAutoFit/>
          </a:bodyPr>
          <a:lstStyle/>
          <a:p>
            <a:r>
              <a:rPr lang="en-US" altLang="zh-TW" sz="3600" dirty="0">
                <a:solidFill>
                  <a:schemeClr val="bg1"/>
                </a:solidFill>
              </a:rPr>
              <a:t>classical ciphers</a:t>
            </a:r>
          </a:p>
          <a:p>
            <a:r>
              <a:rPr lang="zh-TW" altLang="en-US" sz="5400" b="1" dirty="0">
                <a:solidFill>
                  <a:srgbClr val="FFFF00"/>
                </a:solidFill>
                <a:effectLst>
                  <a:outerShdw blurRad="38100" dist="38100" dir="2700000" algn="tl">
                    <a:srgbClr val="000000">
                      <a:alpha val="43137"/>
                    </a:srgbClr>
                  </a:outerShdw>
                </a:effectLst>
              </a:rPr>
              <a:t>古典</a:t>
            </a:r>
            <a:r>
              <a:rPr lang="zh-TW" altLang="en-US" sz="5400" dirty="0">
                <a:solidFill>
                  <a:schemeClr val="bg1"/>
                </a:solidFill>
              </a:rPr>
              <a:t>密碼</a:t>
            </a:r>
          </a:p>
        </p:txBody>
      </p:sp>
      <p:sp>
        <p:nvSpPr>
          <p:cNvPr id="6" name="矩形 5"/>
          <p:cNvSpPr/>
          <p:nvPr/>
        </p:nvSpPr>
        <p:spPr>
          <a:xfrm>
            <a:off x="1917865" y="4358637"/>
            <a:ext cx="3224151" cy="1292662"/>
          </a:xfrm>
          <a:prstGeom prst="rect">
            <a:avLst/>
          </a:prstGeom>
          <a:solidFill>
            <a:schemeClr val="tx1"/>
          </a:solidFill>
        </p:spPr>
        <p:txBody>
          <a:bodyPr wrap="square">
            <a:spAutoFit/>
          </a:bodyPr>
          <a:lstStyle/>
          <a:p>
            <a:r>
              <a:rPr lang="zh-TW" altLang="en-US" sz="5400" b="1" dirty="0" smtClean="0">
                <a:solidFill>
                  <a:srgbClr val="FFFF00"/>
                </a:solidFill>
                <a:effectLst>
                  <a:outerShdw blurRad="38100" dist="38100" dir="2700000" algn="tl">
                    <a:srgbClr val="000000">
                      <a:alpha val="43137"/>
                    </a:srgbClr>
                  </a:outerShdw>
                </a:effectLst>
              </a:rPr>
              <a:t>量</a:t>
            </a:r>
            <a:r>
              <a:rPr lang="zh-TW" altLang="en-US" sz="5400" b="1" dirty="0">
                <a:solidFill>
                  <a:srgbClr val="FFFF00"/>
                </a:solidFill>
                <a:effectLst>
                  <a:outerShdw blurRad="38100" dist="38100" dir="2700000" algn="tl">
                    <a:srgbClr val="000000">
                      <a:alpha val="43137"/>
                    </a:srgbClr>
                  </a:outerShdw>
                </a:effectLst>
              </a:rPr>
              <a:t>子</a:t>
            </a:r>
            <a:r>
              <a:rPr lang="zh-TW" altLang="en-US" sz="5400" dirty="0" smtClean="0">
                <a:solidFill>
                  <a:schemeClr val="bg1"/>
                </a:solidFill>
              </a:rPr>
              <a:t>密碼</a:t>
            </a:r>
            <a:endParaRPr lang="en-US" altLang="zh-TW" sz="5400" dirty="0" smtClean="0">
              <a:solidFill>
                <a:schemeClr val="bg1"/>
              </a:solidFill>
            </a:endParaRPr>
          </a:p>
          <a:p>
            <a:r>
              <a:rPr lang="en-US" altLang="zh-TW" sz="2400" dirty="0">
                <a:solidFill>
                  <a:schemeClr val="bg1"/>
                </a:solidFill>
              </a:rPr>
              <a:t>Quantum Cryptography</a:t>
            </a:r>
            <a:endParaRPr lang="zh-TW" altLang="en-US" sz="2400" dirty="0">
              <a:solidFill>
                <a:schemeClr val="bg1"/>
              </a:solidFill>
            </a:endParaRPr>
          </a:p>
        </p:txBody>
      </p:sp>
      <p:sp>
        <p:nvSpPr>
          <p:cNvPr id="7" name="矩形 6"/>
          <p:cNvSpPr/>
          <p:nvPr/>
        </p:nvSpPr>
        <p:spPr>
          <a:xfrm>
            <a:off x="1917865" y="2470044"/>
            <a:ext cx="3224152" cy="1292662"/>
          </a:xfrm>
          <a:prstGeom prst="rect">
            <a:avLst/>
          </a:prstGeom>
          <a:solidFill>
            <a:schemeClr val="tx1"/>
          </a:solidFill>
        </p:spPr>
        <p:txBody>
          <a:bodyPr wrap="square">
            <a:spAutoFit/>
          </a:bodyPr>
          <a:lstStyle/>
          <a:p>
            <a:r>
              <a:rPr lang="en-US" altLang="zh-TW" sz="2400" dirty="0" smtClean="0">
                <a:solidFill>
                  <a:schemeClr val="bg1"/>
                </a:solidFill>
              </a:rPr>
              <a:t>Modern Cryptography</a:t>
            </a:r>
            <a:endParaRPr lang="zh-TW" altLang="en-US" sz="2400" dirty="0">
              <a:solidFill>
                <a:schemeClr val="bg1"/>
              </a:solidFill>
            </a:endParaRPr>
          </a:p>
          <a:p>
            <a:r>
              <a:rPr lang="zh-TW" altLang="en-US" sz="5400" b="1" dirty="0">
                <a:solidFill>
                  <a:srgbClr val="FFFF00"/>
                </a:solidFill>
                <a:effectLst>
                  <a:outerShdw blurRad="38100" dist="38100" dir="2700000" algn="tl">
                    <a:srgbClr val="000000">
                      <a:alpha val="43137"/>
                    </a:srgbClr>
                  </a:outerShdw>
                </a:effectLst>
              </a:rPr>
              <a:t>現代</a:t>
            </a:r>
            <a:r>
              <a:rPr lang="zh-TW" altLang="en-US" sz="5400" dirty="0" smtClean="0">
                <a:solidFill>
                  <a:schemeClr val="bg1"/>
                </a:solidFill>
              </a:rPr>
              <a:t>密碼</a:t>
            </a:r>
            <a:endParaRPr lang="zh-TW" altLang="en-US" sz="5400" dirty="0">
              <a:solidFill>
                <a:schemeClr val="bg1"/>
              </a:solidFill>
            </a:endParaRPr>
          </a:p>
        </p:txBody>
      </p:sp>
    </p:spTree>
    <p:extLst>
      <p:ext uri="{BB962C8B-B14F-4D97-AF65-F5344CB8AC3E}">
        <p14:creationId xmlns:p14="http://schemas.microsoft.com/office/powerpoint/2010/main" val="19487001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換位加密法</a:t>
            </a:r>
            <a:br>
              <a:rPr lang="zh-TW" altLang="en-US" sz="6600" dirty="0"/>
            </a:br>
            <a:r>
              <a:rPr lang="en-US" altLang="zh-TW" sz="6600" dirty="0"/>
              <a:t>Transposition cipher</a:t>
            </a:r>
          </a:p>
        </p:txBody>
      </p:sp>
    </p:spTree>
    <p:extLst>
      <p:ext uri="{BB962C8B-B14F-4D97-AF65-F5344CB8AC3E}">
        <p14:creationId xmlns:p14="http://schemas.microsoft.com/office/powerpoint/2010/main" val="31438595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1763" y="1219984"/>
            <a:ext cx="3207079" cy="5537075"/>
          </a:xfrm>
        </p:spPr>
        <p:txBody>
          <a:bodyPr>
            <a:normAutofit fontScale="70000" lnSpcReduction="20000"/>
          </a:bodyPr>
          <a:lstStyle/>
          <a:p>
            <a:r>
              <a:rPr lang="en-US" altLang="zh-TW" dirty="0"/>
              <a:t>In cryptography, a transposition cipher is a method of encryption by which </a:t>
            </a:r>
            <a:r>
              <a:rPr lang="en-US" altLang="zh-TW" b="1" dirty="0">
                <a:solidFill>
                  <a:srgbClr val="FF0000"/>
                </a:solidFill>
                <a:effectLst>
                  <a:outerShdw blurRad="38100" dist="38100" dir="2700000" algn="tl">
                    <a:srgbClr val="000000">
                      <a:alpha val="43137"/>
                    </a:srgbClr>
                  </a:outerShdw>
                </a:effectLst>
              </a:rPr>
              <a:t>the positions held by units of plaintext </a:t>
            </a:r>
            <a:r>
              <a:rPr lang="en-US" altLang="zh-TW" dirty="0"/>
              <a:t>(which are commonly characters or groups of characters) are shifted according to </a:t>
            </a:r>
            <a:r>
              <a:rPr lang="en-US" altLang="zh-TW" b="1" dirty="0">
                <a:solidFill>
                  <a:srgbClr val="7030A0"/>
                </a:solidFill>
                <a:effectLst>
                  <a:outerShdw blurRad="38100" dist="38100" dir="2700000" algn="tl">
                    <a:srgbClr val="000000">
                      <a:alpha val="43137"/>
                    </a:srgbClr>
                  </a:outerShdw>
                </a:effectLst>
              </a:rPr>
              <a:t>a regular system</a:t>
            </a:r>
            <a:r>
              <a:rPr lang="en-US" altLang="zh-TW" dirty="0"/>
              <a:t>, so that the </a:t>
            </a:r>
            <a:r>
              <a:rPr lang="en-US" altLang="zh-TW" dirty="0" err="1"/>
              <a:t>ciphertext</a:t>
            </a:r>
            <a:r>
              <a:rPr lang="en-US" altLang="zh-TW" dirty="0"/>
              <a:t> constitutes a permutation of the plaintext. </a:t>
            </a:r>
            <a:endParaRPr lang="en-US" altLang="zh-TW" dirty="0" smtClean="0"/>
          </a:p>
          <a:p>
            <a:r>
              <a:rPr lang="en-US" altLang="zh-TW" dirty="0" smtClean="0"/>
              <a:t>That </a:t>
            </a:r>
            <a:r>
              <a:rPr lang="en-US" altLang="zh-TW" dirty="0"/>
              <a:t>is, the order of the units is changed (the plaintext is reordered). Mathematically a bijective function is used on the characters' positions to encrypt and an inverse function to decrypt</a:t>
            </a:r>
            <a:r>
              <a:rPr lang="en-US" altLang="zh-TW" dirty="0" smtClean="0"/>
              <a:t>.</a:t>
            </a:r>
            <a:endParaRPr lang="en-US" altLang="zh-TW" dirty="0"/>
          </a:p>
        </p:txBody>
      </p:sp>
      <p:sp>
        <p:nvSpPr>
          <p:cNvPr id="4" name="矩形圖說文字 3"/>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latin typeface="標楷體" panose="03000509000000000000" pitchFamily="65" charset="-120"/>
                <a:ea typeface="標楷體" panose="03000509000000000000" pitchFamily="65" charset="-120"/>
              </a:rPr>
              <a:t>換位加密法</a:t>
            </a:r>
            <a:r>
              <a:rPr lang="zh-TW" altLang="en-US" dirty="0"/>
              <a:t> </a:t>
            </a:r>
            <a:r>
              <a:rPr lang="en-US" altLang="zh-TW" dirty="0" smtClean="0"/>
              <a:t>Transposition cipher</a:t>
            </a:r>
          </a:p>
          <a:p>
            <a:r>
              <a:rPr lang="en-US" altLang="zh-TW" dirty="0"/>
              <a:t>https://en.wikipedia.org/wiki/Transposition_cipher</a:t>
            </a:r>
            <a:endParaRPr lang="en-US" altLang="zh-TW" dirty="0" smtClean="0"/>
          </a:p>
        </p:txBody>
      </p:sp>
      <p:sp>
        <p:nvSpPr>
          <p:cNvPr id="2" name="矩形 1"/>
          <p:cNvSpPr/>
          <p:nvPr/>
        </p:nvSpPr>
        <p:spPr>
          <a:xfrm>
            <a:off x="3957806" y="1439284"/>
            <a:ext cx="1774653" cy="369332"/>
          </a:xfrm>
          <a:prstGeom prst="rect">
            <a:avLst/>
          </a:prstGeom>
          <a:solidFill>
            <a:schemeClr val="accent6">
              <a:lumMod val="20000"/>
              <a:lumOff val="80000"/>
            </a:schemeClr>
          </a:solidFill>
        </p:spPr>
        <p:txBody>
          <a:bodyPr wrap="none">
            <a:spAutoFit/>
          </a:bodyPr>
          <a:lstStyle/>
          <a:p>
            <a:r>
              <a:rPr lang="en-US" altLang="zh-TW" dirty="0"/>
              <a:t>Rail Fence cipher</a:t>
            </a:r>
            <a:endParaRPr lang="zh-TW" altLang="en-US" dirty="0"/>
          </a:p>
        </p:txBody>
      </p:sp>
      <p:sp>
        <p:nvSpPr>
          <p:cNvPr id="6" name="矩形 5"/>
          <p:cNvSpPr/>
          <p:nvPr/>
        </p:nvSpPr>
        <p:spPr>
          <a:xfrm>
            <a:off x="4487004" y="2054118"/>
            <a:ext cx="1381276" cy="369332"/>
          </a:xfrm>
          <a:prstGeom prst="rect">
            <a:avLst/>
          </a:prstGeom>
          <a:solidFill>
            <a:schemeClr val="accent6">
              <a:lumMod val="20000"/>
              <a:lumOff val="80000"/>
            </a:schemeClr>
          </a:solidFill>
        </p:spPr>
        <p:txBody>
          <a:bodyPr wrap="none">
            <a:spAutoFit/>
          </a:bodyPr>
          <a:lstStyle/>
          <a:p>
            <a:r>
              <a:rPr lang="en-US" altLang="zh-TW" dirty="0"/>
              <a:t>Route cipher</a:t>
            </a:r>
            <a:endParaRPr lang="zh-TW" altLang="en-US" dirty="0"/>
          </a:p>
        </p:txBody>
      </p:sp>
      <p:sp>
        <p:nvSpPr>
          <p:cNvPr id="7" name="矩形 6"/>
          <p:cNvSpPr/>
          <p:nvPr/>
        </p:nvSpPr>
        <p:spPr>
          <a:xfrm>
            <a:off x="5355772" y="2788018"/>
            <a:ext cx="2388859" cy="369332"/>
          </a:xfrm>
          <a:prstGeom prst="rect">
            <a:avLst/>
          </a:prstGeom>
          <a:solidFill>
            <a:schemeClr val="accent6">
              <a:lumMod val="20000"/>
              <a:lumOff val="80000"/>
            </a:schemeClr>
          </a:solidFill>
        </p:spPr>
        <p:txBody>
          <a:bodyPr wrap="none">
            <a:spAutoFit/>
          </a:bodyPr>
          <a:lstStyle/>
          <a:p>
            <a:r>
              <a:rPr lang="en-US" altLang="zh-TW" dirty="0"/>
              <a:t>Columnar transposition</a:t>
            </a:r>
            <a:endParaRPr lang="zh-TW" altLang="en-US" dirty="0"/>
          </a:p>
        </p:txBody>
      </p:sp>
      <p:sp>
        <p:nvSpPr>
          <p:cNvPr id="8" name="矩形 7"/>
          <p:cNvSpPr/>
          <p:nvPr/>
        </p:nvSpPr>
        <p:spPr>
          <a:xfrm>
            <a:off x="3719871" y="3435652"/>
            <a:ext cx="2148409" cy="369332"/>
          </a:xfrm>
          <a:prstGeom prst="rect">
            <a:avLst/>
          </a:prstGeom>
          <a:solidFill>
            <a:schemeClr val="accent6">
              <a:lumMod val="20000"/>
              <a:lumOff val="80000"/>
            </a:schemeClr>
          </a:solidFill>
        </p:spPr>
        <p:txBody>
          <a:bodyPr wrap="none">
            <a:spAutoFit/>
          </a:bodyPr>
          <a:lstStyle/>
          <a:p>
            <a:r>
              <a:rPr lang="en-US" altLang="zh-TW" dirty="0"/>
              <a:t>Double transposition</a:t>
            </a:r>
            <a:endParaRPr lang="zh-TW" altLang="en-US" dirty="0"/>
          </a:p>
        </p:txBody>
      </p:sp>
      <p:sp>
        <p:nvSpPr>
          <p:cNvPr id="9" name="矩形 8"/>
          <p:cNvSpPr/>
          <p:nvPr/>
        </p:nvSpPr>
        <p:spPr>
          <a:xfrm>
            <a:off x="4579497" y="4202352"/>
            <a:ext cx="3186706" cy="369332"/>
          </a:xfrm>
          <a:prstGeom prst="rect">
            <a:avLst/>
          </a:prstGeom>
          <a:solidFill>
            <a:schemeClr val="accent6">
              <a:lumMod val="20000"/>
              <a:lumOff val="80000"/>
            </a:schemeClr>
          </a:solidFill>
        </p:spPr>
        <p:txBody>
          <a:bodyPr wrap="none">
            <a:spAutoFit/>
          </a:bodyPr>
          <a:lstStyle/>
          <a:p>
            <a:r>
              <a:rPr lang="en-US" altLang="zh-TW" dirty="0" err="1"/>
              <a:t>Myszkowski</a:t>
            </a:r>
            <a:r>
              <a:rPr lang="en-US" altLang="zh-TW" dirty="0"/>
              <a:t> </a:t>
            </a:r>
            <a:r>
              <a:rPr lang="en-US" altLang="zh-TW" dirty="0" smtClean="0"/>
              <a:t>transposition(1902)</a:t>
            </a:r>
            <a:endParaRPr lang="zh-TW" altLang="en-US" dirty="0"/>
          </a:p>
        </p:txBody>
      </p:sp>
      <p:sp>
        <p:nvSpPr>
          <p:cNvPr id="10" name="矩形 9"/>
          <p:cNvSpPr/>
          <p:nvPr/>
        </p:nvSpPr>
        <p:spPr>
          <a:xfrm>
            <a:off x="3789424" y="4910332"/>
            <a:ext cx="2391745" cy="369332"/>
          </a:xfrm>
          <a:prstGeom prst="rect">
            <a:avLst/>
          </a:prstGeom>
          <a:solidFill>
            <a:schemeClr val="accent6">
              <a:lumMod val="20000"/>
              <a:lumOff val="80000"/>
            </a:schemeClr>
          </a:solidFill>
        </p:spPr>
        <p:txBody>
          <a:bodyPr wrap="none">
            <a:spAutoFit/>
          </a:bodyPr>
          <a:lstStyle/>
          <a:p>
            <a:r>
              <a:rPr lang="en-US" altLang="zh-TW" dirty="0"/>
              <a:t>Disrupted transposition</a:t>
            </a:r>
            <a:endParaRPr lang="zh-TW" altLang="en-US" dirty="0"/>
          </a:p>
        </p:txBody>
      </p:sp>
      <p:sp>
        <p:nvSpPr>
          <p:cNvPr id="11" name="矩形 10"/>
          <p:cNvSpPr/>
          <p:nvPr/>
        </p:nvSpPr>
        <p:spPr>
          <a:xfrm>
            <a:off x="4985296" y="5605467"/>
            <a:ext cx="2117952" cy="369332"/>
          </a:xfrm>
          <a:prstGeom prst="rect">
            <a:avLst/>
          </a:prstGeom>
          <a:solidFill>
            <a:schemeClr val="accent6">
              <a:lumMod val="20000"/>
              <a:lumOff val="80000"/>
            </a:schemeClr>
          </a:solidFill>
        </p:spPr>
        <p:txBody>
          <a:bodyPr wrap="none">
            <a:spAutoFit/>
          </a:bodyPr>
          <a:lstStyle/>
          <a:p>
            <a:r>
              <a:rPr lang="en-US" altLang="zh-TW" dirty="0"/>
              <a:t>Grille (cryptography)</a:t>
            </a:r>
            <a:endParaRPr lang="zh-TW" altLang="en-US" dirty="0"/>
          </a:p>
        </p:txBody>
      </p:sp>
    </p:spTree>
    <p:extLst>
      <p:ext uri="{BB962C8B-B14F-4D97-AF65-F5344CB8AC3E}">
        <p14:creationId xmlns:p14="http://schemas.microsoft.com/office/powerpoint/2010/main" val="1166314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t>換位加密</a:t>
            </a:r>
            <a:r>
              <a:rPr lang="zh-TW" altLang="en-US" sz="4800" dirty="0" smtClean="0"/>
              <a:t>法</a:t>
            </a:r>
            <a:r>
              <a:rPr lang="ja-JP" altLang="en-US" sz="4800" dirty="0">
                <a:latin typeface="標楷體" panose="03000509000000000000" pitchFamily="65" charset="-120"/>
                <a:ea typeface="標楷體" panose="03000509000000000000" pitchFamily="65" charset="-120"/>
              </a:rPr>
              <a:t>の籬笆密碼法</a:t>
            </a:r>
            <a:r>
              <a:rPr lang="zh-TW" altLang="en-US" sz="4800" dirty="0"/>
              <a:t/>
            </a:r>
            <a:br>
              <a:rPr lang="zh-TW" altLang="en-US" sz="4800" dirty="0"/>
            </a:br>
            <a:r>
              <a:rPr lang="en-US" altLang="zh-TW" sz="4400" dirty="0"/>
              <a:t>Transposition </a:t>
            </a:r>
            <a:r>
              <a:rPr lang="en-US" altLang="zh-TW" sz="4400" dirty="0" smtClean="0"/>
              <a:t>cipher</a:t>
            </a:r>
          </a:p>
          <a:p>
            <a:pPr algn="ctr"/>
            <a:r>
              <a:rPr lang="en-US" altLang="ja-JP" sz="4400" dirty="0" smtClean="0">
                <a:latin typeface="標楷體" panose="03000509000000000000" pitchFamily="65" charset="-120"/>
                <a:ea typeface="標楷體" panose="03000509000000000000" pitchFamily="65" charset="-120"/>
              </a:rPr>
              <a:t>Rail </a:t>
            </a:r>
            <a:r>
              <a:rPr lang="en-US" altLang="ja-JP" sz="4400" dirty="0">
                <a:latin typeface="標楷體" panose="03000509000000000000" pitchFamily="65" charset="-120"/>
                <a:ea typeface="標楷體" panose="03000509000000000000" pitchFamily="65" charset="-120"/>
              </a:rPr>
              <a:t>fence cipher</a:t>
            </a:r>
            <a:endParaRPr lang="en-US" altLang="zh-TW" sz="4400" dirty="0"/>
          </a:p>
        </p:txBody>
      </p:sp>
    </p:spTree>
    <p:extLst>
      <p:ext uri="{BB962C8B-B14F-4D97-AF65-F5344CB8AC3E}">
        <p14:creationId xmlns:p14="http://schemas.microsoft.com/office/powerpoint/2010/main" val="23154272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174915" y="1350612"/>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Rail fence </a:t>
            </a:r>
            <a:r>
              <a:rPr lang="en-US" altLang="zh-TW" sz="4400" dirty="0" smtClean="0"/>
              <a:t>cipher::</a:t>
            </a:r>
            <a:r>
              <a:rPr lang="zh-TW" altLang="en-US" sz="4400" dirty="0" smtClean="0"/>
              <a:t>加密方法</a:t>
            </a:r>
            <a:endParaRPr lang="en-US" altLang="zh-TW" sz="4400" dirty="0" smtClean="0"/>
          </a:p>
          <a:p>
            <a:r>
              <a:rPr lang="en-US" altLang="zh-TW" sz="2000" dirty="0"/>
              <a:t>https://en.wikipedia.org/wiki/Rail_fence_cipher</a:t>
            </a:r>
          </a:p>
        </p:txBody>
      </p:sp>
      <p:sp>
        <p:nvSpPr>
          <p:cNvPr id="5" name="矩形 4"/>
          <p:cNvSpPr/>
          <p:nvPr/>
        </p:nvSpPr>
        <p:spPr>
          <a:xfrm>
            <a:off x="1683021" y="211380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134638" y="1331357"/>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60" y="2252306"/>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步驟一</a:t>
            </a:r>
            <a:endParaRPr lang="zh-TW" altLang="en-US" b="1" dirty="0">
              <a:solidFill>
                <a:schemeClr val="bg1"/>
              </a:solidFill>
              <a:effectLst>
                <a:outerShdw blurRad="38100" dist="38100" dir="2700000" algn="tl">
                  <a:srgbClr val="000000">
                    <a:alpha val="43137"/>
                  </a:srgbClr>
                </a:outerShdw>
              </a:effectLst>
            </a:endParaRPr>
          </a:p>
        </p:txBody>
      </p:sp>
      <p:pic>
        <p:nvPicPr>
          <p:cNvPr id="8" name="圖片 7"/>
          <p:cNvPicPr>
            <a:picLocks noChangeAspect="1"/>
          </p:cNvPicPr>
          <p:nvPr/>
        </p:nvPicPr>
        <p:blipFill rotWithShape="1">
          <a:blip r:embed="rId2"/>
          <a:srcRect l="19903" t="68277" r="37922" b="21496"/>
          <a:stretch/>
        </p:blipFill>
        <p:spPr>
          <a:xfrm>
            <a:off x="1683021" y="2864113"/>
            <a:ext cx="7026107" cy="1309761"/>
          </a:xfrm>
          <a:prstGeom prst="rect">
            <a:avLst/>
          </a:prstGeom>
        </p:spPr>
      </p:pic>
      <p:sp>
        <p:nvSpPr>
          <p:cNvPr id="9" name="矩形 8"/>
          <p:cNvSpPr/>
          <p:nvPr/>
        </p:nvSpPr>
        <p:spPr>
          <a:xfrm>
            <a:off x="701460" y="4328509"/>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步驟二</a:t>
            </a:r>
            <a:endParaRPr lang="zh-TW" altLang="en-US"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1683021" y="4328509"/>
            <a:ext cx="3017173" cy="369332"/>
          </a:xfrm>
          <a:prstGeom prst="rect">
            <a:avLst/>
          </a:prstGeom>
        </p:spPr>
        <p:txBody>
          <a:bodyPr wrap="none">
            <a:spAutoFit/>
          </a:bodyPr>
          <a:lstStyle/>
          <a:p>
            <a:r>
              <a:rPr lang="zh-TW" altLang="en-US" dirty="0" smtClean="0"/>
              <a:t>產生秘文</a:t>
            </a:r>
            <a:r>
              <a:rPr lang="en-US" altLang="zh-TW" dirty="0" smtClean="0"/>
              <a:t>:</a:t>
            </a:r>
            <a:r>
              <a:rPr lang="zh-TW" altLang="en-US" dirty="0" smtClean="0"/>
              <a:t>往</a:t>
            </a:r>
            <a:r>
              <a:rPr lang="zh-TW" altLang="en-US" dirty="0"/>
              <a:t>右順序抄寫一次</a:t>
            </a:r>
          </a:p>
        </p:txBody>
      </p:sp>
      <p:sp>
        <p:nvSpPr>
          <p:cNvPr id="11" name="矩形 10"/>
          <p:cNvSpPr/>
          <p:nvPr/>
        </p:nvSpPr>
        <p:spPr>
          <a:xfrm>
            <a:off x="1282000" y="6370142"/>
            <a:ext cx="3263394" cy="369332"/>
          </a:xfrm>
          <a:prstGeom prst="rect">
            <a:avLst/>
          </a:prstGeom>
        </p:spPr>
        <p:txBody>
          <a:bodyPr wrap="none">
            <a:spAutoFit/>
          </a:bodyPr>
          <a:lstStyle/>
          <a:p>
            <a:r>
              <a:rPr lang="en-US" altLang="zh-TW" dirty="0"/>
              <a:t>WECRLTEERDSOEEFEAOCAIVDEN</a:t>
            </a:r>
            <a:endParaRPr lang="zh-TW" altLang="en-US" dirty="0"/>
          </a:p>
        </p:txBody>
      </p:sp>
      <p:sp>
        <p:nvSpPr>
          <p:cNvPr id="12" name="矩形 11"/>
          <p:cNvSpPr/>
          <p:nvPr/>
        </p:nvSpPr>
        <p:spPr>
          <a:xfrm>
            <a:off x="276597" y="6183418"/>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683021" y="3146475"/>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2553195" y="3146475"/>
            <a:ext cx="724395"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3277590" y="3082843"/>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圖片 18"/>
          <p:cNvPicPr>
            <a:picLocks noChangeAspect="1"/>
          </p:cNvPicPr>
          <p:nvPr/>
        </p:nvPicPr>
        <p:blipFill rotWithShape="1">
          <a:blip r:embed="rId2"/>
          <a:srcRect l="19903" t="68277" r="37922" b="21496"/>
          <a:stretch/>
        </p:blipFill>
        <p:spPr>
          <a:xfrm>
            <a:off x="1683021" y="4953356"/>
            <a:ext cx="7026107" cy="1309761"/>
          </a:xfrm>
          <a:prstGeom prst="rect">
            <a:avLst/>
          </a:prstGeom>
        </p:spPr>
      </p:pic>
      <p:cxnSp>
        <p:nvCxnSpPr>
          <p:cNvPr id="21" name="直線單箭頭接點 20"/>
          <p:cNvCxnSpPr/>
          <p:nvPr/>
        </p:nvCxnSpPr>
        <p:spPr>
          <a:xfrm>
            <a:off x="1793174" y="4956406"/>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2068968" y="5465065"/>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1267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3"/>
          <p:cNvPicPr>
            <a:picLocks noChangeAspect="1"/>
          </p:cNvPicPr>
          <p:nvPr/>
        </p:nvPicPr>
        <p:blipFill rotWithShape="1">
          <a:blip r:embed="rId2"/>
          <a:srcRect l="29220" t="48039" r="15067" b="27384"/>
          <a:stretch/>
        </p:blipFill>
        <p:spPr>
          <a:xfrm>
            <a:off x="1683021" y="2705735"/>
            <a:ext cx="7132825" cy="1677177"/>
          </a:xfrm>
          <a:prstGeom prst="rect">
            <a:avLst/>
          </a:prstGeom>
        </p:spPr>
      </p:pic>
      <p:sp>
        <p:nvSpPr>
          <p:cNvPr id="3" name="內容版面配置區 2"/>
          <p:cNvSpPr>
            <a:spLocks noGrp="1"/>
          </p:cNvSpPr>
          <p:nvPr>
            <p:ph idx="1"/>
          </p:nvPr>
        </p:nvSpPr>
        <p:spPr>
          <a:xfrm>
            <a:off x="1174915" y="1350612"/>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400" dirty="0" smtClean="0"/>
              <a:t>如果改成下列規則</a:t>
            </a:r>
            <a:r>
              <a:rPr lang="en-US" altLang="zh-TW" sz="4400" dirty="0" smtClean="0"/>
              <a:t>,</a:t>
            </a:r>
            <a:r>
              <a:rPr lang="zh-TW" altLang="en-US" sz="4400" dirty="0" smtClean="0"/>
              <a:t>如何解密</a:t>
            </a:r>
            <a:r>
              <a:rPr lang="en-US" altLang="zh-TW" sz="4400" dirty="0" smtClean="0"/>
              <a:t>?</a:t>
            </a:r>
            <a:endParaRPr lang="en-US" altLang="zh-TW" sz="4400" dirty="0"/>
          </a:p>
        </p:txBody>
      </p:sp>
      <p:sp>
        <p:nvSpPr>
          <p:cNvPr id="5" name="矩形 4"/>
          <p:cNvSpPr/>
          <p:nvPr/>
        </p:nvSpPr>
        <p:spPr>
          <a:xfrm>
            <a:off x="1683021" y="211380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237230" y="1334033"/>
            <a:ext cx="902811" cy="523220"/>
          </a:xfrm>
          <a:prstGeom prst="rect">
            <a:avLst/>
          </a:prstGeom>
          <a:solidFill>
            <a:schemeClr val="tx1"/>
          </a:solidFill>
        </p:spPr>
        <p:txBody>
          <a:bodyPr wrap="none">
            <a:spAutoFit/>
          </a:bodyPr>
          <a:lstStyle/>
          <a:p>
            <a:r>
              <a:rPr lang="zh-TW" altLang="en-US" sz="28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60" y="2252306"/>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步驟一</a:t>
            </a:r>
            <a:endParaRPr lang="zh-TW" altLang="en-US" b="1"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701460" y="4328509"/>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步驟二</a:t>
            </a:r>
            <a:endParaRPr lang="zh-TW" altLang="en-US"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1683021" y="4328509"/>
            <a:ext cx="3017173" cy="369332"/>
          </a:xfrm>
          <a:prstGeom prst="rect">
            <a:avLst/>
          </a:prstGeom>
        </p:spPr>
        <p:txBody>
          <a:bodyPr wrap="none">
            <a:spAutoFit/>
          </a:bodyPr>
          <a:lstStyle/>
          <a:p>
            <a:r>
              <a:rPr lang="zh-TW" altLang="en-US" dirty="0" smtClean="0"/>
              <a:t>產生秘文</a:t>
            </a:r>
            <a:r>
              <a:rPr lang="en-US" altLang="zh-TW" dirty="0" smtClean="0"/>
              <a:t>:</a:t>
            </a:r>
            <a:r>
              <a:rPr lang="zh-TW" altLang="en-US" dirty="0" smtClean="0"/>
              <a:t>往</a:t>
            </a:r>
            <a:r>
              <a:rPr lang="zh-TW" altLang="en-US" dirty="0"/>
              <a:t>右順序抄寫一次</a:t>
            </a:r>
          </a:p>
        </p:txBody>
      </p:sp>
      <p:sp>
        <p:nvSpPr>
          <p:cNvPr id="12" name="矩形 11"/>
          <p:cNvSpPr/>
          <p:nvPr/>
        </p:nvSpPr>
        <p:spPr>
          <a:xfrm>
            <a:off x="272104" y="6143102"/>
            <a:ext cx="902811" cy="523220"/>
          </a:xfrm>
          <a:prstGeom prst="rect">
            <a:avLst/>
          </a:prstGeom>
          <a:solidFill>
            <a:schemeClr val="tx1"/>
          </a:solidFill>
        </p:spPr>
        <p:txBody>
          <a:bodyPr wrap="none">
            <a:spAutoFit/>
          </a:bodyPr>
          <a:lstStyle/>
          <a:p>
            <a:r>
              <a:rPr lang="zh-TW" altLang="en-US" sz="28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683021" y="3146475"/>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563603" y="3162344"/>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內容版面配置區 3"/>
          <p:cNvPicPr>
            <a:picLocks noChangeAspect="1"/>
          </p:cNvPicPr>
          <p:nvPr/>
        </p:nvPicPr>
        <p:blipFill rotWithShape="1">
          <a:blip r:embed="rId2"/>
          <a:srcRect l="29220" t="48039" r="15067" b="27384"/>
          <a:stretch/>
        </p:blipFill>
        <p:spPr>
          <a:xfrm>
            <a:off x="1683020" y="4919525"/>
            <a:ext cx="7132825" cy="1677177"/>
          </a:xfrm>
          <a:prstGeom prst="rect">
            <a:avLst/>
          </a:prstGeom>
        </p:spPr>
      </p:pic>
      <p:cxnSp>
        <p:nvCxnSpPr>
          <p:cNvPr id="19" name="直線單箭頭接點 18"/>
          <p:cNvCxnSpPr/>
          <p:nvPr/>
        </p:nvCxnSpPr>
        <p:spPr>
          <a:xfrm>
            <a:off x="1816925" y="5051409"/>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2159331" y="5595694"/>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9701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3"/>
          <p:cNvPicPr>
            <a:picLocks noChangeAspect="1"/>
          </p:cNvPicPr>
          <p:nvPr/>
        </p:nvPicPr>
        <p:blipFill rotWithShape="1">
          <a:blip r:embed="rId2"/>
          <a:srcRect l="29220" t="48039" r="15067" b="27384"/>
          <a:stretch/>
        </p:blipFill>
        <p:spPr>
          <a:xfrm>
            <a:off x="1683021" y="2705735"/>
            <a:ext cx="7132825" cy="1677177"/>
          </a:xfrm>
          <a:prstGeom prst="rect">
            <a:avLst/>
          </a:prstGeom>
        </p:spPr>
      </p:pic>
      <p:sp>
        <p:nvSpPr>
          <p:cNvPr id="3" name="內容版面配置區 2"/>
          <p:cNvSpPr>
            <a:spLocks noGrp="1"/>
          </p:cNvSpPr>
          <p:nvPr>
            <p:ph idx="1"/>
          </p:nvPr>
        </p:nvSpPr>
        <p:spPr>
          <a:xfrm>
            <a:off x="1332078" y="1398871"/>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Route </a:t>
            </a:r>
            <a:r>
              <a:rPr lang="en-US" altLang="zh-TW" sz="4400" dirty="0" smtClean="0"/>
              <a:t>cipher</a:t>
            </a:r>
            <a:r>
              <a:rPr lang="en-US" altLang="zh-TW" sz="4400" dirty="0" smtClean="0">
                <a:sym typeface="Wingdings" panose="05000000000000000000" pitchFamily="2" charset="2"/>
              </a:rPr>
              <a:t></a:t>
            </a:r>
            <a:r>
              <a:rPr lang="zh-TW" altLang="en-US" sz="4400" dirty="0" smtClean="0"/>
              <a:t>如何</a:t>
            </a:r>
            <a:r>
              <a:rPr lang="zh-TW" altLang="en-US" sz="4400" dirty="0"/>
              <a:t>解密</a:t>
            </a:r>
            <a:r>
              <a:rPr lang="en-US" altLang="zh-TW" sz="4400" dirty="0" smtClean="0"/>
              <a:t>?</a:t>
            </a:r>
            <a:endParaRPr lang="en-US" altLang="zh-TW" sz="4400" dirty="0"/>
          </a:p>
        </p:txBody>
      </p:sp>
      <p:sp>
        <p:nvSpPr>
          <p:cNvPr id="5" name="矩形 4"/>
          <p:cNvSpPr/>
          <p:nvPr/>
        </p:nvSpPr>
        <p:spPr>
          <a:xfrm>
            <a:off x="1683021" y="211380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289152" y="1361190"/>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60" y="2252306"/>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步驟一</a:t>
            </a:r>
            <a:endParaRPr lang="zh-TW" altLang="en-US" b="1"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701460" y="4328509"/>
            <a:ext cx="877163" cy="369332"/>
          </a:xfrm>
          <a:prstGeom prst="rect">
            <a:avLst/>
          </a:prstGeom>
          <a:solidFill>
            <a:srgbClr val="002060"/>
          </a:solidFill>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步驟二</a:t>
            </a:r>
            <a:endParaRPr lang="zh-TW" altLang="en-US"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1683021" y="4328509"/>
            <a:ext cx="1170513" cy="369332"/>
          </a:xfrm>
          <a:prstGeom prst="rect">
            <a:avLst/>
          </a:prstGeom>
        </p:spPr>
        <p:txBody>
          <a:bodyPr wrap="none">
            <a:spAutoFit/>
          </a:bodyPr>
          <a:lstStyle/>
          <a:p>
            <a:r>
              <a:rPr lang="zh-TW" altLang="en-US" dirty="0" smtClean="0"/>
              <a:t>產生秘文</a:t>
            </a:r>
            <a:r>
              <a:rPr lang="en-US" altLang="zh-TW" dirty="0" smtClean="0"/>
              <a:t>:</a:t>
            </a:r>
            <a:endParaRPr lang="zh-TW" altLang="en-US" dirty="0"/>
          </a:p>
        </p:txBody>
      </p:sp>
      <p:sp>
        <p:nvSpPr>
          <p:cNvPr id="12" name="矩形 11"/>
          <p:cNvSpPr/>
          <p:nvPr/>
        </p:nvSpPr>
        <p:spPr>
          <a:xfrm>
            <a:off x="326675" y="6189269"/>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683021" y="3146475"/>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563603" y="3162344"/>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stretch>
            <a:fillRect/>
          </a:stretch>
        </p:blipFill>
        <p:spPr>
          <a:xfrm>
            <a:off x="3430510" y="4382912"/>
            <a:ext cx="3637846" cy="1675324"/>
          </a:xfrm>
          <a:prstGeom prst="rect">
            <a:avLst/>
          </a:prstGeom>
        </p:spPr>
      </p:pic>
      <p:sp>
        <p:nvSpPr>
          <p:cNvPr id="8" name="矩形 7"/>
          <p:cNvSpPr/>
          <p:nvPr/>
        </p:nvSpPr>
        <p:spPr>
          <a:xfrm>
            <a:off x="1332078" y="6404712"/>
            <a:ext cx="3463512" cy="369332"/>
          </a:xfrm>
          <a:prstGeom prst="rect">
            <a:avLst/>
          </a:prstGeom>
        </p:spPr>
        <p:txBody>
          <a:bodyPr wrap="none">
            <a:spAutoFit/>
          </a:bodyPr>
          <a:lstStyle/>
          <a:p>
            <a:r>
              <a:rPr lang="en-US" altLang="zh-TW" dirty="0"/>
              <a:t>EJXCTEDECDAEWRIORFEONALEVSE</a:t>
            </a:r>
            <a:endParaRPr lang="zh-TW" altLang="en-US" dirty="0"/>
          </a:p>
        </p:txBody>
      </p:sp>
    </p:spTree>
    <p:extLst>
      <p:ext uri="{BB962C8B-B14F-4D97-AF65-F5344CB8AC3E}">
        <p14:creationId xmlns:p14="http://schemas.microsoft.com/office/powerpoint/2010/main" val="40144583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5532" r="16642" b="6045"/>
          <a:stretch/>
        </p:blipFill>
        <p:spPr>
          <a:xfrm>
            <a:off x="162443" y="1258783"/>
            <a:ext cx="6393025" cy="5213269"/>
          </a:xfrm>
          <a:prstGeom prst="rect">
            <a:avLst/>
          </a:prstGeom>
        </p:spPr>
      </p:pic>
      <p:sp>
        <p:nvSpPr>
          <p:cNvPr id="7" name="矩形圖說文字 6"/>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400" dirty="0" smtClean="0"/>
              <a:t>使用線上工具</a:t>
            </a:r>
            <a:endParaRPr lang="en-US" altLang="zh-TW" sz="4400" dirty="0" smtClean="0"/>
          </a:p>
          <a:p>
            <a:r>
              <a:rPr lang="en-US" altLang="zh-TW" sz="1400" dirty="0"/>
              <a:t>https://web.archive.org/web/20071104114600/http://www.simonsingh.net/The_Black_Chamber/railfence.html</a:t>
            </a:r>
          </a:p>
        </p:txBody>
      </p:sp>
      <p:pic>
        <p:nvPicPr>
          <p:cNvPr id="8" name="圖片 7"/>
          <p:cNvPicPr>
            <a:picLocks noChangeAspect="1"/>
          </p:cNvPicPr>
          <p:nvPr/>
        </p:nvPicPr>
        <p:blipFill rotWithShape="1">
          <a:blip r:embed="rId3"/>
          <a:srcRect r="13955" b="22928"/>
          <a:stretch/>
        </p:blipFill>
        <p:spPr>
          <a:xfrm>
            <a:off x="4476868" y="2470067"/>
            <a:ext cx="4477127" cy="2137559"/>
          </a:xfrm>
          <a:prstGeom prst="rect">
            <a:avLst/>
          </a:prstGeom>
        </p:spPr>
      </p:pic>
    </p:spTree>
    <p:extLst>
      <p:ext uri="{BB962C8B-B14F-4D97-AF65-F5344CB8AC3E}">
        <p14:creationId xmlns:p14="http://schemas.microsoft.com/office/powerpoint/2010/main" val="38682940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a:t>Scytale</a:t>
            </a:r>
            <a:r>
              <a:rPr lang="en-US" altLang="zh-TW" sz="6600" dirty="0"/>
              <a:t> </a:t>
            </a:r>
            <a:r>
              <a:rPr lang="en-US" altLang="zh-TW" sz="6600" dirty="0" smtClean="0"/>
              <a:t>cipher</a:t>
            </a:r>
          </a:p>
          <a:p>
            <a:pPr algn="ctr"/>
            <a:r>
              <a:rPr lang="zh-TW" altLang="en-US" sz="6600" dirty="0"/>
              <a:t>密碼棒</a:t>
            </a:r>
            <a:endParaRPr lang="en-US" altLang="zh-TW" sz="6600" dirty="0"/>
          </a:p>
        </p:txBody>
      </p:sp>
    </p:spTree>
    <p:extLst>
      <p:ext uri="{BB962C8B-B14F-4D97-AF65-F5344CB8AC3E}">
        <p14:creationId xmlns:p14="http://schemas.microsoft.com/office/powerpoint/2010/main" val="2619829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878" b="16070"/>
          <a:stretch/>
        </p:blipFill>
        <p:spPr>
          <a:xfrm>
            <a:off x="1795401" y="3717302"/>
            <a:ext cx="6719207" cy="2804368"/>
          </a:xfrm>
          <a:prstGeom prst="rect">
            <a:avLst/>
          </a:prstGeom>
        </p:spPr>
      </p:pic>
      <p:pic>
        <p:nvPicPr>
          <p:cNvPr id="1026" name="Picture 2" descr="https://upload.wikimedia.org/wikipedia/commons/thumb/5/51/Skytale.png/199px-Skyta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500" y="1184523"/>
            <a:ext cx="4668023" cy="2674144"/>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rotWithShape="1">
          <a:blip r:embed="rId4"/>
          <a:srcRect l="23676" r="20386"/>
          <a:stretch/>
        </p:blipFill>
        <p:spPr>
          <a:xfrm>
            <a:off x="240921" y="1374152"/>
            <a:ext cx="1554480" cy="2857500"/>
          </a:xfrm>
          <a:prstGeom prst="rect">
            <a:avLst/>
          </a:prstGeom>
        </p:spPr>
      </p:pic>
      <p:sp>
        <p:nvSpPr>
          <p:cNvPr id="7" name="矩形圖說文字 6"/>
          <p:cNvSpPr/>
          <p:nvPr/>
        </p:nvSpPr>
        <p:spPr>
          <a:xfrm>
            <a:off x="0" y="0"/>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dirty="0"/>
              <a:t>西元前</a:t>
            </a:r>
            <a:r>
              <a:rPr lang="en-US" altLang="zh-TW" sz="4000" dirty="0"/>
              <a:t>7</a:t>
            </a:r>
            <a:r>
              <a:rPr lang="zh-TW" altLang="en-US" sz="4000" dirty="0"/>
              <a:t>世紀的希臘詩人</a:t>
            </a:r>
            <a:br>
              <a:rPr lang="zh-TW" altLang="en-US" sz="4000" dirty="0"/>
            </a:br>
            <a:r>
              <a:rPr lang="en-US" altLang="zh-TW" sz="4000" dirty="0"/>
              <a:t>Archilochus</a:t>
            </a:r>
            <a:endParaRPr lang="zh-TW" altLang="en-US" dirty="0"/>
          </a:p>
        </p:txBody>
      </p:sp>
    </p:spTree>
    <p:extLst>
      <p:ext uri="{BB962C8B-B14F-4D97-AF65-F5344CB8AC3E}">
        <p14:creationId xmlns:p14="http://schemas.microsoft.com/office/powerpoint/2010/main" val="9476953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3642" y="1184523"/>
            <a:ext cx="7886700" cy="1325563"/>
          </a:xfrm>
        </p:spPr>
        <p:txBody>
          <a:bodyPr>
            <a:normAutofit/>
          </a:bodyPr>
          <a:lstStyle/>
          <a:p>
            <a:r>
              <a:rPr lang="en-US" altLang="zh-TW" dirty="0" smtClean="0"/>
              <a:t> </a:t>
            </a:r>
            <a:endParaRPr lang="zh-TW" altLang="en-US" dirty="0"/>
          </a:p>
        </p:txBody>
      </p:sp>
      <p:pic>
        <p:nvPicPr>
          <p:cNvPr id="4" name="內容版面配置區 3"/>
          <p:cNvPicPr>
            <a:picLocks noGrp="1" noChangeAspect="1"/>
          </p:cNvPicPr>
          <p:nvPr>
            <p:ph idx="1"/>
          </p:nvPr>
        </p:nvPicPr>
        <p:blipFill rotWithShape="1">
          <a:blip r:embed="rId2"/>
          <a:srcRect t="7077" b="12668"/>
          <a:stretch/>
        </p:blipFill>
        <p:spPr>
          <a:xfrm>
            <a:off x="486145" y="1673180"/>
            <a:ext cx="8087839" cy="4549490"/>
          </a:xfrm>
          <a:prstGeom prst="rect">
            <a:avLst/>
          </a:prstGeom>
        </p:spPr>
      </p:pic>
      <p:sp>
        <p:nvSpPr>
          <p:cNvPr id="3" name="矩形圖說文字 2"/>
          <p:cNvSpPr/>
          <p:nvPr/>
        </p:nvSpPr>
        <p:spPr>
          <a:xfrm>
            <a:off x="0" y="0"/>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cipher</a:t>
            </a:r>
            <a:r>
              <a:rPr lang="en-US" altLang="zh-TW" dirty="0"/>
              <a:t/>
            </a:r>
            <a:br>
              <a:rPr lang="en-US" altLang="zh-TW" dirty="0"/>
            </a:br>
            <a:r>
              <a:rPr lang="en-US" altLang="zh-TW" dirty="0"/>
              <a:t>https://</a:t>
            </a:r>
            <a:r>
              <a:rPr lang="en-US" altLang="zh-TW" dirty="0" smtClean="0"/>
              <a:t>en.wikipedia.org/wiki/Scytale</a:t>
            </a:r>
            <a:endParaRPr lang="zh-TW" altLang="en-US" dirty="0"/>
          </a:p>
        </p:txBody>
      </p:sp>
    </p:spTree>
    <p:extLst>
      <p:ext uri="{BB962C8B-B14F-4D97-AF65-F5344CB8AC3E}">
        <p14:creationId xmlns:p14="http://schemas.microsoft.com/office/powerpoint/2010/main" val="2796932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3425" y="2349490"/>
            <a:ext cx="4276725" cy="3139321"/>
          </a:xfrm>
          <a:prstGeom prst="rect">
            <a:avLst/>
          </a:prstGeom>
        </p:spPr>
        <p:txBody>
          <a:bodyPr wrap="square">
            <a:spAutoFit/>
          </a:bodyPr>
          <a:lstStyle/>
          <a:p>
            <a:pPr marL="342900" indent="-342900">
              <a:buFont typeface="+mj-lt"/>
              <a:buAutoNum type="arabicPeriod"/>
            </a:pPr>
            <a:r>
              <a:rPr lang="en-US" altLang="zh-CN" b="1" dirty="0" smtClean="0">
                <a:solidFill>
                  <a:srgbClr val="FF0000"/>
                </a:solidFill>
                <a:effectLst>
                  <a:outerShdw blurRad="38100" dist="38100" dir="2700000" algn="tl">
                    <a:srgbClr val="000000">
                      <a:alpha val="43137"/>
                    </a:srgbClr>
                  </a:outerShdw>
                </a:effectLst>
              </a:rPr>
              <a:t>Reinforcement Learning </a:t>
            </a:r>
            <a:r>
              <a:rPr lang="zh-CN" altLang="en-US" b="1" dirty="0" smtClean="0">
                <a:solidFill>
                  <a:srgbClr val="FF0000"/>
                </a:solidFill>
                <a:effectLst>
                  <a:outerShdw blurRad="38100" dist="38100" dir="2700000" algn="tl">
                    <a:srgbClr val="000000">
                      <a:alpha val="43137"/>
                    </a:srgbClr>
                  </a:outerShdw>
                </a:effectLst>
              </a:rPr>
              <a:t>強化學習</a:t>
            </a:r>
          </a:p>
          <a:p>
            <a:pPr marL="342900" indent="-342900">
              <a:buFont typeface="+mj-lt"/>
              <a:buAutoNum type="arabicPeriod"/>
            </a:pPr>
            <a:r>
              <a:rPr lang="en-US" altLang="zh-CN" dirty="0" smtClean="0"/>
              <a:t>The 360-Degree Selfie 360°</a:t>
            </a:r>
            <a:r>
              <a:rPr lang="zh-CN" altLang="en-US" dirty="0" smtClean="0"/>
              <a:t>自拍</a:t>
            </a:r>
          </a:p>
          <a:p>
            <a:pPr marL="342900" indent="-342900">
              <a:buFont typeface="+mj-lt"/>
              <a:buAutoNum type="arabicPeriod"/>
            </a:pPr>
            <a:r>
              <a:rPr lang="en-US" altLang="zh-CN" dirty="0" smtClean="0"/>
              <a:t>Gene Therapy 2.0 </a:t>
            </a:r>
            <a:r>
              <a:rPr lang="zh-CN" altLang="en-US" dirty="0" smtClean="0"/>
              <a:t>基因療法</a:t>
            </a:r>
            <a:r>
              <a:rPr lang="en-US" altLang="zh-CN" dirty="0" smtClean="0"/>
              <a:t>2.0</a:t>
            </a:r>
          </a:p>
          <a:p>
            <a:pPr marL="342900" indent="-342900">
              <a:buFont typeface="+mj-lt"/>
              <a:buAutoNum type="arabicPeriod"/>
            </a:pPr>
            <a:r>
              <a:rPr lang="en-US" altLang="zh-CN" dirty="0" smtClean="0"/>
              <a:t>Hot Solar Cells </a:t>
            </a:r>
            <a:r>
              <a:rPr lang="zh-CN" altLang="en-US" dirty="0" smtClean="0"/>
              <a:t>太陽能熱光伏電池</a:t>
            </a:r>
          </a:p>
          <a:p>
            <a:pPr marL="342900" indent="-342900">
              <a:buFont typeface="+mj-lt"/>
              <a:buAutoNum type="arabicPeriod"/>
            </a:pPr>
            <a:r>
              <a:rPr lang="en-US" altLang="zh-CN" dirty="0" smtClean="0"/>
              <a:t>The Cell Atlas </a:t>
            </a:r>
            <a:r>
              <a:rPr lang="zh-CN" altLang="en-US" dirty="0" smtClean="0"/>
              <a:t>細胞圖譜</a:t>
            </a:r>
          </a:p>
          <a:p>
            <a:pPr marL="342900" indent="-342900">
              <a:buFont typeface="+mj-lt"/>
              <a:buAutoNum type="arabicPeriod"/>
            </a:pPr>
            <a:r>
              <a:rPr lang="en-US" altLang="zh-CN" b="1" dirty="0" smtClean="0">
                <a:effectLst>
                  <a:outerShdw blurRad="38100" dist="38100" dir="2700000" algn="tl">
                    <a:srgbClr val="000000">
                      <a:alpha val="43137"/>
                    </a:srgbClr>
                  </a:outerShdw>
                </a:effectLst>
              </a:rPr>
              <a:t>Self-Driving Trucks</a:t>
            </a:r>
            <a:r>
              <a:rPr lang="zh-CN" altLang="en-US" b="1" dirty="0" smtClean="0">
                <a:effectLst>
                  <a:outerShdw blurRad="38100" dist="38100" dir="2700000" algn="tl">
                    <a:srgbClr val="000000">
                      <a:alpha val="43137"/>
                    </a:srgbClr>
                  </a:outerShdw>
                </a:effectLst>
              </a:rPr>
              <a:t>自動駕駛貨車</a:t>
            </a:r>
          </a:p>
          <a:p>
            <a:pPr marL="342900" indent="-342900">
              <a:buFont typeface="+mj-lt"/>
              <a:buAutoNum type="arabicPeriod"/>
            </a:pPr>
            <a:r>
              <a:rPr lang="en-US" altLang="zh-CN" b="1" dirty="0" smtClean="0">
                <a:effectLst>
                  <a:outerShdw blurRad="38100" dist="38100" dir="2700000" algn="tl">
                    <a:srgbClr val="000000">
                      <a:alpha val="43137"/>
                    </a:srgbClr>
                  </a:outerShdw>
                </a:effectLst>
              </a:rPr>
              <a:t>Paying with Your Face</a:t>
            </a:r>
            <a:r>
              <a:rPr lang="zh-CN" altLang="en-US" b="1" dirty="0" smtClean="0">
                <a:effectLst>
                  <a:outerShdw blurRad="38100" dist="38100" dir="2700000" algn="tl">
                    <a:srgbClr val="000000">
                      <a:alpha val="43137"/>
                    </a:srgbClr>
                  </a:outerShdw>
                </a:effectLst>
              </a:rPr>
              <a:t>刷臉支付</a:t>
            </a:r>
          </a:p>
          <a:p>
            <a:pPr marL="342900" indent="-342900">
              <a:buFont typeface="+mj-lt"/>
              <a:buAutoNum type="arabicPeriod"/>
            </a:pPr>
            <a:r>
              <a:rPr lang="en-US" altLang="zh-CN" b="1" dirty="0" smtClean="0">
                <a:solidFill>
                  <a:srgbClr val="FF0000"/>
                </a:solidFill>
                <a:effectLst>
                  <a:outerShdw blurRad="38100" dist="38100" dir="2700000" algn="tl">
                    <a:srgbClr val="000000">
                      <a:alpha val="43137"/>
                    </a:srgbClr>
                  </a:outerShdw>
                </a:effectLst>
              </a:rPr>
              <a:t>Practical Quantum Computers               </a:t>
            </a:r>
            <a:r>
              <a:rPr lang="zh-CN" altLang="en-US" b="1" dirty="0" smtClean="0">
                <a:solidFill>
                  <a:srgbClr val="FF0000"/>
                </a:solidFill>
                <a:effectLst>
                  <a:outerShdw blurRad="38100" dist="38100" dir="2700000" algn="tl">
                    <a:srgbClr val="000000">
                      <a:alpha val="43137"/>
                    </a:srgbClr>
                  </a:outerShdw>
                </a:effectLst>
              </a:rPr>
              <a:t>實用型量子電腦</a:t>
            </a:r>
          </a:p>
          <a:p>
            <a:pPr marL="342900" indent="-342900">
              <a:buFont typeface="+mj-lt"/>
              <a:buAutoNum type="arabicPeriod"/>
            </a:pPr>
            <a:r>
              <a:rPr lang="en-US" altLang="zh-CN" dirty="0" smtClean="0"/>
              <a:t>Reversing Paralysis</a:t>
            </a:r>
            <a:r>
              <a:rPr lang="zh-CN" altLang="en-US" dirty="0" smtClean="0"/>
              <a:t>治癒癱瘓</a:t>
            </a:r>
          </a:p>
          <a:p>
            <a:pPr marL="342900" indent="-342900">
              <a:buFont typeface="+mj-lt"/>
              <a:buAutoNum type="arabicPeriod"/>
            </a:pPr>
            <a:r>
              <a:rPr lang="en-US" altLang="zh-CN" dirty="0" smtClean="0"/>
              <a:t>Botnets of Things</a:t>
            </a:r>
            <a:r>
              <a:rPr lang="zh-CN" altLang="en-US" dirty="0" smtClean="0"/>
              <a:t>僵屍物聯網</a:t>
            </a:r>
            <a:endParaRPr lang="zh-TW" altLang="en-US" dirty="0"/>
          </a:p>
        </p:txBody>
      </p:sp>
      <p:pic>
        <p:nvPicPr>
          <p:cNvPr id="6" name="內容版面配置區 5"/>
          <p:cNvPicPr>
            <a:picLocks noGrp="1" noChangeAspect="1"/>
          </p:cNvPicPr>
          <p:nvPr>
            <p:ph sz="half" idx="1"/>
          </p:nvPr>
        </p:nvPicPr>
        <p:blipFill>
          <a:blip r:embed="rId2"/>
          <a:stretch>
            <a:fillRect/>
          </a:stretch>
        </p:blipFill>
        <p:spPr>
          <a:xfrm>
            <a:off x="634250" y="325261"/>
            <a:ext cx="3543090" cy="6019007"/>
          </a:xfrm>
          <a:prstGeom prst="rect">
            <a:avLst/>
          </a:prstGeom>
        </p:spPr>
      </p:pic>
      <p:sp>
        <p:nvSpPr>
          <p:cNvPr id="7" name="矩形 6"/>
          <p:cNvSpPr/>
          <p:nvPr/>
        </p:nvSpPr>
        <p:spPr>
          <a:xfrm>
            <a:off x="5060534" y="935415"/>
            <a:ext cx="3607216" cy="584775"/>
          </a:xfrm>
          <a:prstGeom prst="rect">
            <a:avLst/>
          </a:prstGeom>
          <a:solidFill>
            <a:schemeClr val="tx1"/>
          </a:solidFill>
        </p:spPr>
        <p:txBody>
          <a:bodyPr wrap="square">
            <a:spAutoFit/>
          </a:bodyPr>
          <a:lstStyle/>
          <a:p>
            <a:r>
              <a:rPr lang="en-US" altLang="zh-TW" b="1" dirty="0" smtClean="0">
                <a:solidFill>
                  <a:srgbClr val="FFFF00"/>
                </a:solidFill>
                <a:effectLst>
                  <a:outerShdw blurRad="38100" dist="38100" dir="2700000" algn="tl">
                    <a:srgbClr val="000000">
                      <a:alpha val="43137"/>
                    </a:srgbClr>
                  </a:outerShdw>
                </a:effectLst>
              </a:rPr>
              <a:t>《</a:t>
            </a:r>
            <a:r>
              <a:rPr lang="zh-TW" altLang="en-US" b="1" dirty="0" smtClean="0">
                <a:solidFill>
                  <a:srgbClr val="FFFF00"/>
                </a:solidFill>
                <a:effectLst>
                  <a:outerShdw blurRad="38100" dist="38100" dir="2700000" algn="tl">
                    <a:srgbClr val="000000">
                      <a:alpha val="43137"/>
                    </a:srgbClr>
                  </a:outerShdw>
                </a:effectLst>
              </a:rPr>
              <a:t>麻省理工科技評論</a:t>
            </a:r>
            <a:r>
              <a:rPr lang="en-US" altLang="zh-TW" b="1" dirty="0" smtClean="0">
                <a:solidFill>
                  <a:srgbClr val="FFFF00"/>
                </a:solidFill>
                <a:effectLst>
                  <a:outerShdw blurRad="38100" dist="38100" dir="2700000" algn="tl">
                    <a:srgbClr val="000000">
                      <a:alpha val="43137"/>
                    </a:srgbClr>
                  </a:outerShdw>
                </a:effectLst>
              </a:rPr>
              <a:t>》</a:t>
            </a:r>
            <a:r>
              <a:rPr lang="en-US" altLang="zh-TW" sz="3200" dirty="0" smtClean="0">
                <a:solidFill>
                  <a:schemeClr val="bg1"/>
                </a:solidFill>
                <a:effectLst>
                  <a:outerShdw blurRad="38100" dist="38100" dir="2700000" algn="tl">
                    <a:srgbClr val="000000">
                      <a:alpha val="43137"/>
                    </a:srgbClr>
                  </a:outerShdw>
                </a:effectLst>
              </a:rPr>
              <a:t>20</a:t>
            </a:r>
            <a:r>
              <a:rPr lang="en-US" altLang="zh-TW" sz="3200" dirty="0" smtClean="0">
                <a:solidFill>
                  <a:srgbClr val="00B050"/>
                </a:solidFill>
                <a:effectLst>
                  <a:outerShdw blurRad="38100" dist="38100" dir="2700000" algn="tl">
                    <a:srgbClr val="000000">
                      <a:alpha val="43137"/>
                    </a:srgbClr>
                  </a:outerShdw>
                </a:effectLst>
              </a:rPr>
              <a:t>1</a:t>
            </a:r>
            <a:r>
              <a:rPr lang="en-US" altLang="zh-TW" sz="3200" dirty="0" smtClean="0">
                <a:solidFill>
                  <a:schemeClr val="bg1"/>
                </a:solidFill>
                <a:effectLst>
                  <a:outerShdw blurRad="38100" dist="38100" dir="2700000" algn="tl">
                    <a:srgbClr val="000000">
                      <a:alpha val="43137"/>
                    </a:srgbClr>
                  </a:outerShdw>
                </a:effectLst>
              </a:rPr>
              <a:t>7</a:t>
            </a:r>
            <a:endParaRPr lang="en-US" altLang="zh-TW" sz="3200" dirty="0">
              <a:solidFill>
                <a:schemeClr val="bg1"/>
              </a:solidFill>
              <a:effectLst>
                <a:outerShdw blurRad="38100" dist="38100" dir="2700000" algn="tl">
                  <a:srgbClr val="000000">
                    <a:alpha val="43137"/>
                  </a:srgbClr>
                </a:outerShdw>
              </a:effectLst>
            </a:endParaRPr>
          </a:p>
        </p:txBody>
      </p:sp>
      <p:sp>
        <p:nvSpPr>
          <p:cNvPr id="8" name="矩形 7"/>
          <p:cNvSpPr/>
          <p:nvPr/>
        </p:nvSpPr>
        <p:spPr>
          <a:xfrm>
            <a:off x="4616461" y="414815"/>
            <a:ext cx="3693960" cy="523220"/>
          </a:xfrm>
          <a:prstGeom prst="rect">
            <a:avLst/>
          </a:prstGeom>
          <a:solidFill>
            <a:srgbClr val="FFFF00"/>
          </a:solidFill>
        </p:spPr>
        <p:txBody>
          <a:bodyPr wrap="none">
            <a:spAutoFit/>
          </a:bodyPr>
          <a:lstStyle/>
          <a:p>
            <a:r>
              <a:rPr lang="en-US" altLang="zh-TW" sz="2800" b="1" dirty="0" smtClean="0">
                <a:effectLst>
                  <a:outerShdw blurRad="38100" dist="38100" dir="2700000" algn="tl">
                    <a:srgbClr val="000000">
                      <a:alpha val="43137"/>
                    </a:srgbClr>
                  </a:outerShdw>
                </a:effectLst>
              </a:rPr>
              <a:t>MIT Technology Review</a:t>
            </a:r>
            <a:endParaRPr lang="zh-TW" altLang="en-US" sz="2800" b="1" dirty="0">
              <a:effectLst>
                <a:outerShdw blurRad="38100" dist="38100" dir="2700000" algn="tl">
                  <a:srgbClr val="000000">
                    <a:alpha val="43137"/>
                  </a:srgbClr>
                </a:outerShdw>
              </a:effectLst>
            </a:endParaRPr>
          </a:p>
        </p:txBody>
      </p:sp>
      <p:sp>
        <p:nvSpPr>
          <p:cNvPr id="9" name="矩形 8"/>
          <p:cNvSpPr/>
          <p:nvPr/>
        </p:nvSpPr>
        <p:spPr>
          <a:xfrm>
            <a:off x="4543425" y="1520190"/>
            <a:ext cx="2957861" cy="461665"/>
          </a:xfrm>
          <a:prstGeom prst="rect">
            <a:avLst/>
          </a:prstGeom>
          <a:solidFill>
            <a:srgbClr val="00B050"/>
          </a:solidFill>
        </p:spPr>
        <p:txBody>
          <a:bodyPr wrap="none">
            <a:spAutoFit/>
          </a:bodyPr>
          <a:lstStyle/>
          <a:p>
            <a:r>
              <a:rPr lang="en-US" altLang="zh-TW" sz="2400" b="1" dirty="0" smtClean="0">
                <a:solidFill>
                  <a:schemeClr val="bg1"/>
                </a:solidFill>
                <a:effectLst>
                  <a:outerShdw blurRad="38100" dist="38100" dir="2700000" algn="tl">
                    <a:srgbClr val="000000">
                      <a:alpha val="43137"/>
                    </a:srgbClr>
                  </a:outerShdw>
                </a:effectLst>
              </a:rPr>
              <a:t>10</a:t>
            </a:r>
            <a:r>
              <a:rPr lang="zh-TW" altLang="en-US" sz="2400" b="1" dirty="0" smtClean="0">
                <a:solidFill>
                  <a:schemeClr val="bg1"/>
                </a:solidFill>
                <a:effectLst>
                  <a:outerShdw blurRad="38100" dist="38100" dir="2700000" algn="tl">
                    <a:srgbClr val="000000">
                      <a:alpha val="43137"/>
                    </a:srgbClr>
                  </a:outerShdw>
                </a:effectLst>
              </a:rPr>
              <a:t>大全球突破性技術</a:t>
            </a:r>
            <a:endParaRPr lang="zh-TW" altLang="en-US"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6536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9794" y="1802721"/>
            <a:ext cx="4635681" cy="779669"/>
          </a:xfrm>
        </p:spPr>
        <p:txBody>
          <a:bodyPr>
            <a:normAutofit fontScale="77500" lnSpcReduction="20000"/>
          </a:bodyPr>
          <a:lstStyle/>
          <a:p>
            <a:pPr marL="0" indent="0">
              <a:buNone/>
            </a:pPr>
            <a:r>
              <a:rPr lang="zh-TW" altLang="en-US" dirty="0" smtClean="0"/>
              <a:t>假設那棒可寫下四個字母使之圍繞</a:t>
            </a:r>
            <a:endParaRPr lang="en-US" altLang="zh-TW" dirty="0" smtClean="0"/>
          </a:p>
          <a:p>
            <a:pPr marL="0" indent="0">
              <a:buNone/>
            </a:pPr>
            <a:r>
              <a:rPr lang="zh-TW" altLang="en-US" dirty="0" smtClean="0"/>
              <a:t>成圓圈且</a:t>
            </a:r>
            <a:r>
              <a:rPr lang="en-US" altLang="zh-TW" dirty="0" smtClean="0"/>
              <a:t>5</a:t>
            </a:r>
            <a:r>
              <a:rPr lang="zh-TW" altLang="en-US" dirty="0" smtClean="0"/>
              <a:t>個字母可連成一線。</a:t>
            </a:r>
            <a:endParaRPr lang="zh-TW" altLang="en-US" dirty="0"/>
          </a:p>
        </p:txBody>
      </p:sp>
      <p:pic>
        <p:nvPicPr>
          <p:cNvPr id="4"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131" y="1248366"/>
            <a:ext cx="2731022" cy="156450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15721" y="3004908"/>
            <a:ext cx="4698787" cy="415498"/>
          </a:xfrm>
          <a:prstGeom prst="rect">
            <a:avLst/>
          </a:prstGeom>
        </p:spPr>
        <p:txBody>
          <a:bodyPr wrap="none">
            <a:spAutoFit/>
          </a:bodyPr>
          <a:lstStyle/>
          <a:p>
            <a:r>
              <a:rPr lang="zh-TW" altLang="en-US" sz="2100" dirty="0"/>
              <a:t>範例文字：</a:t>
            </a:r>
            <a:r>
              <a:rPr lang="en-US" altLang="zh-TW" sz="2100" dirty="0"/>
              <a:t>"Help me I am under attack".</a:t>
            </a:r>
            <a:endParaRPr lang="zh-TW" altLang="en-US" sz="2100" dirty="0"/>
          </a:p>
        </p:txBody>
      </p:sp>
      <p:sp>
        <p:nvSpPr>
          <p:cNvPr id="6" name="矩形 5"/>
          <p:cNvSpPr/>
          <p:nvPr/>
        </p:nvSpPr>
        <p:spPr>
          <a:xfrm>
            <a:off x="1456510" y="3874202"/>
            <a:ext cx="1714202" cy="1384995"/>
          </a:xfrm>
          <a:prstGeom prst="rect">
            <a:avLst/>
          </a:prstGeom>
        </p:spPr>
        <p:txBody>
          <a:bodyPr wrap="square">
            <a:spAutoFit/>
          </a:bodyPr>
          <a:lstStyle/>
          <a:p>
            <a:r>
              <a:rPr lang="pt-BR" altLang="zh-TW" sz="2100" dirty="0"/>
              <a:t>H E L P M</a:t>
            </a:r>
          </a:p>
          <a:p>
            <a:r>
              <a:rPr lang="pt-BR" altLang="zh-TW" sz="2100" dirty="0"/>
              <a:t>E I A M U</a:t>
            </a:r>
          </a:p>
          <a:p>
            <a:r>
              <a:rPr lang="pt-BR" altLang="zh-TW" sz="2100" dirty="0"/>
              <a:t>N D E R A</a:t>
            </a:r>
          </a:p>
          <a:p>
            <a:r>
              <a:rPr lang="pt-BR" altLang="zh-TW" sz="2100" dirty="0"/>
              <a:t>T T A C K</a:t>
            </a:r>
          </a:p>
        </p:txBody>
      </p:sp>
      <p:sp>
        <p:nvSpPr>
          <p:cNvPr id="7" name="矩形 6"/>
          <p:cNvSpPr/>
          <p:nvPr/>
        </p:nvSpPr>
        <p:spPr>
          <a:xfrm>
            <a:off x="710237" y="5992465"/>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8" name="向下箭號 7"/>
          <p:cNvSpPr/>
          <p:nvPr/>
        </p:nvSpPr>
        <p:spPr>
          <a:xfrm>
            <a:off x="1849881" y="3449912"/>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向下箭號 8"/>
          <p:cNvSpPr/>
          <p:nvPr/>
        </p:nvSpPr>
        <p:spPr>
          <a:xfrm>
            <a:off x="1944883" y="5446370"/>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矩形圖說文字 9"/>
          <p:cNvSpPr/>
          <p:nvPr/>
        </p:nvSpPr>
        <p:spPr>
          <a:xfrm>
            <a:off x="0" y="11184"/>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a:t>
            </a:r>
            <a:r>
              <a:rPr lang="en-US" altLang="zh-TW" sz="4000" dirty="0" smtClean="0"/>
              <a:t>cipher::</a:t>
            </a:r>
            <a:r>
              <a:rPr lang="zh-TW" altLang="en-US" sz="3200" dirty="0" smtClean="0"/>
              <a:t>加</a:t>
            </a:r>
            <a:r>
              <a:rPr lang="zh-TW" altLang="en-US" sz="3200" dirty="0"/>
              <a:t>密</a:t>
            </a:r>
            <a:r>
              <a:rPr lang="zh-TW" altLang="en-US" sz="3200" dirty="0" smtClean="0"/>
              <a:t>方法</a:t>
            </a:r>
            <a:r>
              <a:rPr lang="en-US" altLang="zh-TW" sz="3200" dirty="0"/>
              <a:t/>
            </a:r>
            <a:br>
              <a:rPr lang="en-US" altLang="zh-TW" sz="3200" dirty="0"/>
            </a:br>
            <a:r>
              <a:rPr lang="en-US" altLang="zh-TW" dirty="0"/>
              <a:t>https://</a:t>
            </a:r>
            <a:r>
              <a:rPr lang="en-US" altLang="zh-TW" dirty="0" smtClean="0"/>
              <a:t>en.wikipedia.org/wiki/Scytale</a:t>
            </a:r>
            <a:endParaRPr lang="zh-TW" altLang="en-US" dirty="0"/>
          </a:p>
        </p:txBody>
      </p:sp>
    </p:spTree>
    <p:extLst>
      <p:ext uri="{BB962C8B-B14F-4D97-AF65-F5344CB8AC3E}">
        <p14:creationId xmlns:p14="http://schemas.microsoft.com/office/powerpoint/2010/main" val="26384205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663440" y="857250"/>
            <a:ext cx="4480560" cy="51435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 name="內容版面配置區 2"/>
          <p:cNvSpPr>
            <a:spLocks noGrp="1"/>
          </p:cNvSpPr>
          <p:nvPr>
            <p:ph idx="1"/>
          </p:nvPr>
        </p:nvSpPr>
        <p:spPr>
          <a:xfrm>
            <a:off x="27759" y="1615019"/>
            <a:ext cx="4635681" cy="779669"/>
          </a:xfrm>
        </p:spPr>
        <p:txBody>
          <a:bodyPr>
            <a:normAutofit fontScale="77500" lnSpcReduction="20000"/>
          </a:bodyPr>
          <a:lstStyle/>
          <a:p>
            <a:pPr marL="0" indent="0">
              <a:buNone/>
            </a:pPr>
            <a:r>
              <a:rPr lang="zh-TW" altLang="en-US" dirty="0" smtClean="0"/>
              <a:t>假設那棒可寫下四個字母使之圍繞</a:t>
            </a:r>
            <a:endParaRPr lang="en-US" altLang="zh-TW" dirty="0" smtClean="0"/>
          </a:p>
          <a:p>
            <a:pPr marL="0" indent="0">
              <a:buNone/>
            </a:pPr>
            <a:r>
              <a:rPr lang="zh-TW" altLang="en-US" dirty="0" smtClean="0"/>
              <a:t>成圓圈且</a:t>
            </a:r>
            <a:r>
              <a:rPr lang="en-US" altLang="zh-TW" dirty="0" smtClean="0"/>
              <a:t>5</a:t>
            </a:r>
            <a:r>
              <a:rPr lang="zh-TW" altLang="en-US" dirty="0" smtClean="0"/>
              <a:t>個字母可連成一線。</a:t>
            </a:r>
            <a:endParaRPr lang="zh-TW" altLang="en-US" dirty="0"/>
          </a:p>
        </p:txBody>
      </p:sp>
      <p:sp>
        <p:nvSpPr>
          <p:cNvPr id="5" name="矩形 4"/>
          <p:cNvSpPr/>
          <p:nvPr/>
        </p:nvSpPr>
        <p:spPr>
          <a:xfrm>
            <a:off x="27759" y="2682028"/>
            <a:ext cx="4698787" cy="415498"/>
          </a:xfrm>
          <a:prstGeom prst="rect">
            <a:avLst/>
          </a:prstGeom>
        </p:spPr>
        <p:txBody>
          <a:bodyPr wrap="none">
            <a:spAutoFit/>
          </a:bodyPr>
          <a:lstStyle/>
          <a:p>
            <a:r>
              <a:rPr lang="zh-TW" altLang="en-US" sz="2100" dirty="0"/>
              <a:t>範例文字：</a:t>
            </a:r>
            <a:r>
              <a:rPr lang="en-US" altLang="zh-TW" sz="2100" dirty="0"/>
              <a:t>"Help me I am under attack".</a:t>
            </a:r>
            <a:endParaRPr lang="zh-TW" altLang="en-US" sz="2100" dirty="0"/>
          </a:p>
        </p:txBody>
      </p:sp>
      <p:sp>
        <p:nvSpPr>
          <p:cNvPr id="6" name="矩形 5"/>
          <p:cNvSpPr/>
          <p:nvPr/>
        </p:nvSpPr>
        <p:spPr>
          <a:xfrm>
            <a:off x="1434394" y="3761968"/>
            <a:ext cx="2057398" cy="1384995"/>
          </a:xfrm>
          <a:prstGeom prst="rect">
            <a:avLst/>
          </a:prstGeom>
        </p:spPr>
        <p:txBody>
          <a:bodyPr wrap="square">
            <a:spAutoFit/>
          </a:bodyPr>
          <a:lstStyle/>
          <a:p>
            <a:r>
              <a:rPr lang="pt-BR" altLang="zh-TW" sz="2100" dirty="0"/>
              <a:t>H E L P M</a:t>
            </a:r>
          </a:p>
          <a:p>
            <a:r>
              <a:rPr lang="pt-BR" altLang="zh-TW" sz="2100" dirty="0"/>
              <a:t>E I A M U</a:t>
            </a:r>
          </a:p>
          <a:p>
            <a:r>
              <a:rPr lang="pt-BR" altLang="zh-TW" sz="2100" dirty="0"/>
              <a:t>N D E R A</a:t>
            </a:r>
          </a:p>
          <a:p>
            <a:r>
              <a:rPr lang="pt-BR" altLang="zh-TW" sz="2100" dirty="0"/>
              <a:t>T T A C K</a:t>
            </a:r>
          </a:p>
        </p:txBody>
      </p:sp>
      <p:sp>
        <p:nvSpPr>
          <p:cNvPr id="7" name="矩形 6"/>
          <p:cNvSpPr/>
          <p:nvPr/>
        </p:nvSpPr>
        <p:spPr>
          <a:xfrm>
            <a:off x="267645" y="5810277"/>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8" name="向下箭號 7"/>
          <p:cNvSpPr/>
          <p:nvPr/>
        </p:nvSpPr>
        <p:spPr>
          <a:xfrm>
            <a:off x="1849881" y="3306403"/>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向下箭號 8"/>
          <p:cNvSpPr/>
          <p:nvPr/>
        </p:nvSpPr>
        <p:spPr>
          <a:xfrm>
            <a:off x="1849881" y="5243607"/>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矩形 9"/>
          <p:cNvSpPr/>
          <p:nvPr/>
        </p:nvSpPr>
        <p:spPr>
          <a:xfrm>
            <a:off x="6405119" y="4001160"/>
            <a:ext cx="1589349" cy="1131079"/>
          </a:xfrm>
          <a:prstGeom prst="rect">
            <a:avLst/>
          </a:prstGeom>
        </p:spPr>
        <p:txBody>
          <a:bodyPr wrap="square">
            <a:spAutoFit/>
          </a:bodyPr>
          <a:lstStyle/>
          <a:p>
            <a:r>
              <a:rPr lang="zh-TW" altLang="en-US" sz="1350" b="1" dirty="0">
                <a:effectLst>
                  <a:outerShdw blurRad="38100" dist="38100" dir="2700000" algn="tl">
                    <a:srgbClr val="000000">
                      <a:alpha val="43137"/>
                    </a:srgbClr>
                  </a:outerShdw>
                </a:effectLst>
              </a:rPr>
              <a:t>Ｈ　Ｅ　Ｎ　Ｔ</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Ｅ　Ｉ　Ｄ　Ｔ</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Ｌ　Ａ　Ｅ　Ａ</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Ｐ　Ｍ　Ｒ　Ｃ</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Ｍ　Ｕ　Ａ　Ｋ</a:t>
            </a:r>
          </a:p>
        </p:txBody>
      </p:sp>
      <p:sp>
        <p:nvSpPr>
          <p:cNvPr id="12" name="矩形 11"/>
          <p:cNvSpPr/>
          <p:nvPr/>
        </p:nvSpPr>
        <p:spPr>
          <a:xfrm>
            <a:off x="5150385" y="3027855"/>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13" name="向下箭號 12"/>
          <p:cNvSpPr/>
          <p:nvPr/>
        </p:nvSpPr>
        <p:spPr>
          <a:xfrm>
            <a:off x="6729531" y="3539536"/>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4" name="向下箭號 13"/>
          <p:cNvSpPr/>
          <p:nvPr/>
        </p:nvSpPr>
        <p:spPr>
          <a:xfrm>
            <a:off x="6772595" y="5243607"/>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5" name="矩形 14"/>
          <p:cNvSpPr/>
          <p:nvPr/>
        </p:nvSpPr>
        <p:spPr>
          <a:xfrm>
            <a:off x="5450449" y="5602528"/>
            <a:ext cx="3159519" cy="415498"/>
          </a:xfrm>
          <a:prstGeom prst="rect">
            <a:avLst/>
          </a:prstGeom>
        </p:spPr>
        <p:txBody>
          <a:bodyPr wrap="none">
            <a:spAutoFit/>
          </a:bodyPr>
          <a:lstStyle/>
          <a:p>
            <a:r>
              <a:rPr lang="en-US" altLang="zh-TW" sz="2100" dirty="0"/>
              <a:t>HELPMEIAMUNDERATTACK</a:t>
            </a:r>
            <a:endParaRPr lang="zh-TW" altLang="en-US" sz="2100" dirty="0"/>
          </a:p>
        </p:txBody>
      </p:sp>
      <p:sp>
        <p:nvSpPr>
          <p:cNvPr id="16" name="矩形 15"/>
          <p:cNvSpPr/>
          <p:nvPr/>
        </p:nvSpPr>
        <p:spPr>
          <a:xfrm>
            <a:off x="5197472" y="2195956"/>
            <a:ext cx="1415772" cy="461665"/>
          </a:xfrm>
          <a:prstGeom prst="rect">
            <a:avLst/>
          </a:prstGeom>
        </p:spPr>
        <p:txBody>
          <a:bodyPr wrap="none">
            <a:spAutoFit/>
          </a:bodyPr>
          <a:lstStyle/>
          <a:p>
            <a:r>
              <a:rPr lang="zh-TW" altLang="en-US" sz="2400" dirty="0"/>
              <a:t>解密方法</a:t>
            </a:r>
          </a:p>
        </p:txBody>
      </p:sp>
      <p:sp>
        <p:nvSpPr>
          <p:cNvPr id="17" name="矩形圖說文字 16"/>
          <p:cNvSpPr/>
          <p:nvPr/>
        </p:nvSpPr>
        <p:spPr>
          <a:xfrm>
            <a:off x="0" y="11184"/>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a:t>
            </a:r>
            <a:r>
              <a:rPr lang="en-US" altLang="zh-TW" sz="4000" dirty="0" smtClean="0"/>
              <a:t>cipher::</a:t>
            </a:r>
            <a:r>
              <a:rPr lang="zh-TW" altLang="en-US" sz="3200" dirty="0"/>
              <a:t>解</a:t>
            </a:r>
            <a:r>
              <a:rPr lang="zh-TW" altLang="en-US" sz="3200" dirty="0" smtClean="0"/>
              <a:t>密方法</a:t>
            </a:r>
            <a:r>
              <a:rPr lang="en-US" altLang="zh-TW" sz="3200" dirty="0"/>
              <a:t/>
            </a:r>
            <a:br>
              <a:rPr lang="en-US" altLang="zh-TW" sz="3200" dirty="0"/>
            </a:br>
            <a:r>
              <a:rPr lang="en-US" altLang="zh-TW" dirty="0"/>
              <a:t>https://</a:t>
            </a:r>
            <a:r>
              <a:rPr lang="en-US" altLang="zh-TW" dirty="0" smtClean="0"/>
              <a:t>en.wikipedia.org/wiki/Scytale</a:t>
            </a:r>
            <a:endParaRPr lang="zh-TW" altLang="en-US" dirty="0"/>
          </a:p>
        </p:txBody>
      </p:sp>
      <p:pic>
        <p:nvPicPr>
          <p:cNvPr id="4"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446" y="116866"/>
            <a:ext cx="2731022" cy="156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064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5770" t="19487" r="38942" b="47091"/>
          <a:stretch/>
        </p:blipFill>
        <p:spPr>
          <a:xfrm>
            <a:off x="639384" y="3905250"/>
            <a:ext cx="7875966" cy="2578996"/>
          </a:xfrm>
          <a:prstGeom prst="rect">
            <a:avLst/>
          </a:prstGeom>
        </p:spPr>
      </p:pic>
      <p:sp>
        <p:nvSpPr>
          <p:cNvPr id="5" name="矩形 4"/>
          <p:cNvSpPr/>
          <p:nvPr/>
        </p:nvSpPr>
        <p:spPr>
          <a:xfrm>
            <a:off x="639384" y="6257836"/>
            <a:ext cx="6711133" cy="600164"/>
          </a:xfrm>
          <a:prstGeom prst="rect">
            <a:avLst/>
          </a:prstGeom>
        </p:spPr>
        <p:txBody>
          <a:bodyPr wrap="none">
            <a:spAutoFit/>
          </a:bodyPr>
          <a:lstStyle/>
          <a:p>
            <a:r>
              <a:rPr lang="zh-TW" altLang="en-US" sz="3300" b="1" dirty="0">
                <a:effectLst>
                  <a:outerShdw blurRad="38100" dist="38100" dir="2700000" algn="tl">
                    <a:srgbClr val="000000">
                      <a:alpha val="43137"/>
                    </a:srgbClr>
                  </a:outerShdw>
                </a:effectLst>
              </a:rPr>
              <a:t>答案格式</a:t>
            </a:r>
            <a:r>
              <a:rPr lang="en-US" altLang="zh-TW" sz="3300" b="1" dirty="0">
                <a:effectLst>
                  <a:outerShdw blurRad="38100" dist="38100" dir="2700000" algn="tl">
                    <a:srgbClr val="000000">
                      <a:alpha val="43137"/>
                    </a:srgbClr>
                  </a:outerShdw>
                </a:effectLst>
              </a:rPr>
              <a:t>:EKO{XXXXXXXXXXXXXXXX}</a:t>
            </a:r>
            <a:endParaRPr lang="zh-TW" altLang="en-US" sz="3300" b="1" dirty="0">
              <a:effectLst>
                <a:outerShdw blurRad="38100" dist="38100" dir="2700000" algn="tl">
                  <a:srgbClr val="000000">
                    <a:alpha val="43137"/>
                  </a:srgbClr>
                </a:outerShdw>
              </a:effectLst>
            </a:endParaRPr>
          </a:p>
        </p:txBody>
      </p:sp>
      <p:sp>
        <p:nvSpPr>
          <p:cNvPr id="7" name="矩形圖說文字 6"/>
          <p:cNvSpPr/>
          <p:nvPr/>
        </p:nvSpPr>
        <p:spPr>
          <a:xfrm>
            <a:off x="0" y="0"/>
            <a:ext cx="9144000" cy="370522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EKOPARTY CTF 2015: </a:t>
            </a:r>
            <a:r>
              <a:rPr lang="en-US" altLang="zh-TW" sz="3600" dirty="0" smtClean="0"/>
              <a:t>SCYTCRYPTO</a:t>
            </a:r>
          </a:p>
          <a:p>
            <a:pPr algn="ctr"/>
            <a:endParaRPr lang="en-US" altLang="zh-TW" dirty="0"/>
          </a:p>
          <a:p>
            <a:pPr algn="ctr"/>
            <a:r>
              <a:rPr lang="en-US" altLang="zh-TW" dirty="0" smtClean="0"/>
              <a:t>https://github.com/ctfs/write-ups-2015/tree/master/ekoparty-ctf-2015/crypto/cry50</a:t>
            </a:r>
            <a:endParaRPr lang="zh-TW" altLang="en-US" dirty="0" smtClean="0"/>
          </a:p>
          <a:p>
            <a:pPr algn="ctr"/>
            <a:endParaRPr lang="zh-TW" altLang="en-US" dirty="0"/>
          </a:p>
        </p:txBody>
      </p:sp>
    </p:spTree>
    <p:extLst>
      <p:ext uri="{BB962C8B-B14F-4D97-AF65-F5344CB8AC3E}">
        <p14:creationId xmlns:p14="http://schemas.microsoft.com/office/powerpoint/2010/main" val="22180081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123655" y="2647450"/>
            <a:ext cx="3185705" cy="694713"/>
          </a:xfrm>
        </p:spPr>
        <p:txBody>
          <a:bodyPr>
            <a:normAutofit fontScale="92500" lnSpcReduction="10000"/>
          </a:bodyPr>
          <a:lstStyle/>
          <a:p>
            <a:pPr marL="0" indent="0">
              <a:buNone/>
            </a:pPr>
            <a:r>
              <a:rPr lang="en-US" altLang="zh-TW" sz="4950" b="1" dirty="0" err="1">
                <a:solidFill>
                  <a:srgbClr val="C00000"/>
                </a:solidFill>
                <a:effectLst>
                  <a:outerShdw blurRad="38100" dist="38100" dir="2700000" algn="tl">
                    <a:srgbClr val="000000">
                      <a:alpha val="43137"/>
                    </a:srgbClr>
                  </a:outerShdw>
                </a:effectLst>
              </a:rPr>
              <a:t>SCYT</a:t>
            </a:r>
            <a:r>
              <a:rPr lang="en-US" altLang="zh-TW" sz="4950" dirty="0" err="1"/>
              <a:t>Crypto</a:t>
            </a:r>
            <a:endParaRPr lang="zh-TW" altLang="en-US" sz="4950" dirty="0"/>
          </a:p>
        </p:txBody>
      </p:sp>
      <p:sp>
        <p:nvSpPr>
          <p:cNvPr id="4" name="矩形 3"/>
          <p:cNvSpPr/>
          <p:nvPr/>
        </p:nvSpPr>
        <p:spPr>
          <a:xfrm>
            <a:off x="3161212" y="4982140"/>
            <a:ext cx="2222275" cy="300082"/>
          </a:xfrm>
          <a:prstGeom prst="rect">
            <a:avLst/>
          </a:prstGeom>
        </p:spPr>
        <p:txBody>
          <a:bodyPr wrap="none">
            <a:spAutoFit/>
          </a:bodyPr>
          <a:lstStyle/>
          <a:p>
            <a:r>
              <a:rPr lang="en-US" altLang="zh-TW" sz="1350" dirty="0"/>
              <a:t>www.dcode.fr/scytale-cipher</a:t>
            </a:r>
            <a:endParaRPr lang="zh-TW" altLang="en-US" sz="1350" dirty="0"/>
          </a:p>
        </p:txBody>
      </p:sp>
      <p:sp>
        <p:nvSpPr>
          <p:cNvPr id="5" name="標題 1"/>
          <p:cNvSpPr txBox="1">
            <a:spLocks/>
          </p:cNvSpPr>
          <p:nvPr/>
        </p:nvSpPr>
        <p:spPr>
          <a:xfrm>
            <a:off x="560070" y="2647450"/>
            <a:ext cx="2281102" cy="59138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dirty="0"/>
              <a:t>題目告訴你</a:t>
            </a:r>
          </a:p>
        </p:txBody>
      </p:sp>
      <p:pic>
        <p:nvPicPr>
          <p:cNvPr id="6" name="圖片 5"/>
          <p:cNvPicPr>
            <a:picLocks noChangeAspect="1"/>
          </p:cNvPicPr>
          <p:nvPr/>
        </p:nvPicPr>
        <p:blipFill rotWithShape="1">
          <a:blip r:embed="rId2"/>
          <a:srcRect b="63613"/>
          <a:stretch/>
        </p:blipFill>
        <p:spPr>
          <a:xfrm>
            <a:off x="330568" y="1155444"/>
            <a:ext cx="7878239" cy="938351"/>
          </a:xfrm>
          <a:prstGeom prst="rect">
            <a:avLst/>
          </a:prstGeom>
        </p:spPr>
      </p:pic>
      <p:sp>
        <p:nvSpPr>
          <p:cNvPr id="7" name="向右箭號 6"/>
          <p:cNvSpPr/>
          <p:nvPr/>
        </p:nvSpPr>
        <p:spPr>
          <a:xfrm>
            <a:off x="2841172" y="2783123"/>
            <a:ext cx="320040"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向右箭號 7"/>
          <p:cNvSpPr/>
          <p:nvPr/>
        </p:nvSpPr>
        <p:spPr>
          <a:xfrm rot="5217939">
            <a:off x="3639561" y="3354532"/>
            <a:ext cx="716900" cy="679911"/>
          </a:xfrm>
          <a:prstGeom prst="rightArrow">
            <a:avLst>
              <a:gd name="adj1" fmla="val 50000"/>
              <a:gd name="adj2" fmla="val 437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2980682" y="4094177"/>
            <a:ext cx="2578013" cy="600164"/>
          </a:xfrm>
          <a:prstGeom prst="rect">
            <a:avLst/>
          </a:prstGeom>
        </p:spPr>
        <p:txBody>
          <a:bodyPr wrap="none">
            <a:spAutoFit/>
          </a:bodyPr>
          <a:lstStyle/>
          <a:p>
            <a:r>
              <a:rPr lang="en-US" altLang="zh-TW" sz="3300" dirty="0" err="1"/>
              <a:t>scytale</a:t>
            </a:r>
            <a:r>
              <a:rPr lang="en-US" altLang="zh-TW" sz="3300" dirty="0"/>
              <a:t>-cipher</a:t>
            </a:r>
            <a:endParaRPr lang="zh-TW" altLang="en-US" sz="3300" dirty="0"/>
          </a:p>
        </p:txBody>
      </p:sp>
      <p:sp>
        <p:nvSpPr>
          <p:cNvPr id="10" name="標題 1"/>
          <p:cNvSpPr txBox="1">
            <a:spLocks/>
          </p:cNvSpPr>
          <p:nvPr/>
        </p:nvSpPr>
        <p:spPr>
          <a:xfrm>
            <a:off x="560070" y="3483115"/>
            <a:ext cx="3079486" cy="591388"/>
          </a:xfrm>
          <a:prstGeom prst="rect">
            <a:avLst/>
          </a:prstGeom>
        </p:spPr>
        <p:txBody>
          <a:bodyPr vert="horz" lIns="68580" tIns="34290" rIns="68580" bIns="3429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dirty="0" smtClean="0"/>
              <a:t>題目</a:t>
            </a:r>
            <a:r>
              <a:rPr lang="zh-TW" altLang="en-US" sz="3300" dirty="0"/>
              <a:t>又</a:t>
            </a:r>
            <a:r>
              <a:rPr lang="zh-TW" altLang="en-US" sz="3300" dirty="0" smtClean="0"/>
              <a:t>是</a:t>
            </a:r>
            <a:r>
              <a:rPr lang="zh-TW" altLang="en-US" sz="3300" dirty="0"/>
              <a:t>密碼問題</a:t>
            </a:r>
          </a:p>
        </p:txBody>
      </p:sp>
      <p:sp>
        <p:nvSpPr>
          <p:cNvPr id="11" name="矩形圖說文字 10"/>
          <p:cNvSpPr/>
          <p:nvPr/>
        </p:nvSpPr>
        <p:spPr>
          <a:xfrm>
            <a:off x="0" y="0"/>
            <a:ext cx="9144000" cy="953526"/>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a:t>神猜</a:t>
            </a:r>
            <a:r>
              <a:rPr lang="zh-TW" altLang="en-US" sz="3200" dirty="0" smtClean="0"/>
              <a:t>法</a:t>
            </a:r>
            <a:endParaRPr lang="zh-TW" altLang="en-US" sz="3200" dirty="0"/>
          </a:p>
          <a:p>
            <a:pPr algn="ctr"/>
            <a:endParaRPr lang="zh-TW" altLang="en-US" dirty="0"/>
          </a:p>
        </p:txBody>
      </p:sp>
    </p:spTree>
    <p:extLst>
      <p:ext uri="{BB962C8B-B14F-4D97-AF65-F5344CB8AC3E}">
        <p14:creationId xmlns:p14="http://schemas.microsoft.com/office/powerpoint/2010/main" val="27304249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877" r="37317" b="6665"/>
          <a:stretch/>
        </p:blipFill>
        <p:spPr>
          <a:xfrm>
            <a:off x="999614" y="1332975"/>
            <a:ext cx="6069174" cy="4534357"/>
          </a:xfrm>
          <a:prstGeom prst="rect">
            <a:avLst/>
          </a:prstGeom>
        </p:spPr>
      </p:pic>
      <p:sp>
        <p:nvSpPr>
          <p:cNvPr id="5" name="向右箭號 4"/>
          <p:cNvSpPr/>
          <p:nvPr/>
        </p:nvSpPr>
        <p:spPr>
          <a:xfrm>
            <a:off x="1471353" y="3403914"/>
            <a:ext cx="666206" cy="666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圖說文字 5"/>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善用</a:t>
            </a:r>
            <a:r>
              <a:rPr lang="en-US" altLang="zh-TW" sz="2400" dirty="0"/>
              <a:t>Google</a:t>
            </a:r>
            <a:br>
              <a:rPr lang="en-US" altLang="zh-TW" sz="2400" dirty="0"/>
            </a:br>
            <a:r>
              <a:rPr lang="zh-TW" altLang="en-US" sz="2400" dirty="0"/>
              <a:t>看看</a:t>
            </a:r>
            <a:endParaRPr lang="zh-TW" altLang="en-US" dirty="0" smtClean="0"/>
          </a:p>
        </p:txBody>
      </p:sp>
    </p:spTree>
    <p:extLst>
      <p:ext uri="{BB962C8B-B14F-4D97-AF65-F5344CB8AC3E}">
        <p14:creationId xmlns:p14="http://schemas.microsoft.com/office/powerpoint/2010/main" val="16037548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4794" t="5477" r="4686" b="15870"/>
          <a:stretch/>
        </p:blipFill>
        <p:spPr>
          <a:xfrm>
            <a:off x="1123950" y="1085850"/>
            <a:ext cx="7854500" cy="5191125"/>
          </a:xfrm>
          <a:prstGeom prst="rect">
            <a:avLst/>
          </a:prstGeom>
        </p:spPr>
      </p:pic>
      <p:sp>
        <p:nvSpPr>
          <p:cNvPr id="3" name="矩形圖說文字 2"/>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smtClean="0"/>
              <a:t>解法一</a:t>
            </a:r>
            <a:r>
              <a:rPr lang="en-US" altLang="zh-TW" sz="2400" dirty="0" smtClean="0"/>
              <a:t>:</a:t>
            </a:r>
            <a:r>
              <a:rPr lang="zh-TW" altLang="en-US" sz="2400" dirty="0" smtClean="0"/>
              <a:t>使用線上工具</a:t>
            </a:r>
            <a:endParaRPr lang="en-US" altLang="zh-TW" sz="2400" dirty="0" smtClean="0"/>
          </a:p>
          <a:p>
            <a:r>
              <a:rPr lang="en-US" altLang="zh-TW" dirty="0" smtClean="0"/>
              <a:t>http://www.dcode.fr/scytale-cipher</a:t>
            </a:r>
            <a:endParaRPr lang="zh-TW" altLang="en-US" dirty="0" smtClean="0"/>
          </a:p>
        </p:txBody>
      </p:sp>
      <p:sp>
        <p:nvSpPr>
          <p:cNvPr id="5" name="橢圓 4"/>
          <p:cNvSpPr/>
          <p:nvPr/>
        </p:nvSpPr>
        <p:spPr>
          <a:xfrm>
            <a:off x="5219700" y="5086350"/>
            <a:ext cx="771525" cy="657225"/>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123950" y="3681412"/>
            <a:ext cx="1504950" cy="376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6"/>
          <p:cNvSpPr/>
          <p:nvPr/>
        </p:nvSpPr>
        <p:spPr>
          <a:xfrm>
            <a:off x="0" y="3593306"/>
            <a:ext cx="1123951" cy="55959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smtClean="0">
                <a:effectLst>
                  <a:outerShdw blurRad="38100" dist="38100" dir="2700000" algn="tl">
                    <a:srgbClr val="000000">
                      <a:alpha val="43137"/>
                    </a:srgbClr>
                  </a:outerShdw>
                </a:effectLst>
              </a:rPr>
              <a:t>(3)</a:t>
            </a:r>
            <a:r>
              <a:rPr lang="zh-TW" altLang="en-US" sz="1200" b="1" dirty="0" smtClean="0">
                <a:effectLst>
                  <a:outerShdw blurRad="38100" dist="38100" dir="2700000" algn="tl">
                    <a:srgbClr val="000000">
                      <a:alpha val="43137"/>
                    </a:srgbClr>
                  </a:outerShdw>
                </a:effectLst>
              </a:rPr>
              <a:t>解答在此</a:t>
            </a:r>
            <a:endParaRPr lang="zh-TW" altLang="en-US" sz="1200" b="1" dirty="0">
              <a:effectLst>
                <a:outerShdw blurRad="38100" dist="38100" dir="2700000" algn="tl">
                  <a:srgbClr val="000000">
                    <a:alpha val="43137"/>
                  </a:srgbClr>
                </a:outerShdw>
              </a:effectLst>
            </a:endParaRPr>
          </a:p>
        </p:txBody>
      </p:sp>
      <p:sp>
        <p:nvSpPr>
          <p:cNvPr id="8" name="向右箭號 7"/>
          <p:cNvSpPr/>
          <p:nvPr/>
        </p:nvSpPr>
        <p:spPr>
          <a:xfrm>
            <a:off x="2809875" y="4124325"/>
            <a:ext cx="1123951" cy="559594"/>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effectLst>
                  <a:outerShdw blurRad="38100" dist="38100" dir="2700000" algn="tl">
                    <a:srgbClr val="000000">
                      <a:alpha val="43137"/>
                    </a:srgbClr>
                  </a:outerShdw>
                </a:effectLst>
              </a:rPr>
              <a:t>(1)</a:t>
            </a:r>
            <a:r>
              <a:rPr lang="zh-TW" altLang="en-US" sz="1400" b="1" dirty="0" smtClean="0">
                <a:effectLst>
                  <a:outerShdw blurRad="38100" dist="38100" dir="2700000" algn="tl">
                    <a:srgbClr val="000000">
                      <a:alpha val="43137"/>
                    </a:srgbClr>
                  </a:outerShdw>
                </a:effectLst>
              </a:rPr>
              <a:t>輸入</a:t>
            </a:r>
            <a:endParaRPr lang="zh-TW" altLang="en-US" sz="1400" b="1" dirty="0">
              <a:effectLst>
                <a:outerShdw blurRad="38100" dist="38100" dir="2700000" algn="tl">
                  <a:srgbClr val="000000">
                    <a:alpha val="43137"/>
                  </a:srgbClr>
                </a:outerShdw>
              </a:effectLst>
            </a:endParaRPr>
          </a:p>
        </p:txBody>
      </p:sp>
      <p:sp>
        <p:nvSpPr>
          <p:cNvPr id="9" name="矩形 8"/>
          <p:cNvSpPr/>
          <p:nvPr/>
        </p:nvSpPr>
        <p:spPr>
          <a:xfrm>
            <a:off x="3933826" y="4216003"/>
            <a:ext cx="1504950" cy="376238"/>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2950399" y="5183981"/>
            <a:ext cx="1123951" cy="559594"/>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effectLst>
                  <a:outerShdw blurRad="38100" dist="38100" dir="2700000" algn="tl">
                    <a:srgbClr val="000000">
                      <a:alpha val="43137"/>
                    </a:srgbClr>
                  </a:outerShdw>
                </a:effectLst>
              </a:rPr>
              <a:t>(2)</a:t>
            </a:r>
            <a:r>
              <a:rPr lang="zh-TW" altLang="en-US" sz="1400" b="1" dirty="0" smtClean="0">
                <a:effectLst>
                  <a:outerShdw blurRad="38100" dist="38100" dir="2700000" algn="tl">
                    <a:srgbClr val="000000">
                      <a:alpha val="43137"/>
                    </a:srgbClr>
                  </a:outerShdw>
                </a:effectLst>
              </a:rPr>
              <a:t>選</a:t>
            </a:r>
            <a:r>
              <a:rPr lang="zh-TW" altLang="en-US" sz="1400" b="1" dirty="0">
                <a:effectLst>
                  <a:outerShdw blurRad="38100" dist="38100" dir="2700000" algn="tl">
                    <a:srgbClr val="000000">
                      <a:alpha val="43137"/>
                    </a:srgbClr>
                  </a:outerShdw>
                </a:effectLst>
              </a:rPr>
              <a:t>擇</a:t>
            </a:r>
          </a:p>
        </p:txBody>
      </p:sp>
    </p:spTree>
    <p:extLst>
      <p:ext uri="{BB962C8B-B14F-4D97-AF65-F5344CB8AC3E}">
        <p14:creationId xmlns:p14="http://schemas.microsoft.com/office/powerpoint/2010/main" val="27205445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7071" t="29893" r="53902" b="34083"/>
          <a:stretch/>
        </p:blipFill>
        <p:spPr>
          <a:xfrm>
            <a:off x="738052" y="2170987"/>
            <a:ext cx="6856160" cy="3428081"/>
          </a:xfrm>
          <a:prstGeom prst="rect">
            <a:avLst/>
          </a:prstGeom>
        </p:spPr>
      </p:pic>
      <p:sp>
        <p:nvSpPr>
          <p:cNvPr id="5" name="矩形 4"/>
          <p:cNvSpPr/>
          <p:nvPr/>
        </p:nvSpPr>
        <p:spPr>
          <a:xfrm>
            <a:off x="2504128" y="1232332"/>
            <a:ext cx="4425763" cy="553998"/>
          </a:xfrm>
          <a:prstGeom prst="rect">
            <a:avLst/>
          </a:prstGeom>
        </p:spPr>
        <p:txBody>
          <a:bodyPr wrap="none">
            <a:spAutoFit/>
          </a:bodyPr>
          <a:lstStyle/>
          <a:p>
            <a:r>
              <a:rPr lang="en-US" altLang="zh-TW" sz="3000" b="1" dirty="0">
                <a:solidFill>
                  <a:srgbClr val="C00000"/>
                </a:solidFill>
                <a:effectLst>
                  <a:outerShdw blurRad="38100" dist="38100" dir="2700000" algn="tl">
                    <a:srgbClr val="000000">
                      <a:alpha val="43137"/>
                    </a:srgbClr>
                  </a:outerShdw>
                </a:effectLst>
              </a:rPr>
              <a:t>E</a:t>
            </a:r>
            <a:r>
              <a:rPr lang="en-US" altLang="zh-TW" sz="3000" dirty="0"/>
              <a:t>RT</a:t>
            </a:r>
            <a:r>
              <a:rPr lang="en-US" altLang="zh-TW" sz="3000" b="1" dirty="0">
                <a:solidFill>
                  <a:srgbClr val="C00000"/>
                </a:solidFill>
                <a:effectLst>
                  <a:outerShdw blurRad="38100" dist="38100" dir="2700000" algn="tl">
                    <a:srgbClr val="000000">
                      <a:alpha val="43137"/>
                    </a:srgbClr>
                  </a:outerShdw>
                </a:effectLst>
              </a:rPr>
              <a:t>K</a:t>
            </a:r>
            <a:r>
              <a:rPr lang="en-US" altLang="zh-TW" sz="3000" dirty="0"/>
              <a:t>SO</a:t>
            </a:r>
            <a:r>
              <a:rPr lang="en-US" altLang="zh-TW" sz="3000" b="1" dirty="0">
                <a:solidFill>
                  <a:srgbClr val="C00000"/>
                </a:solidFill>
                <a:effectLst>
                  <a:outerShdw blurRad="38100" dist="38100" dir="2700000" algn="tl">
                    <a:srgbClr val="000000">
                      <a:alpha val="43137"/>
                    </a:srgbClr>
                  </a:outerShdw>
                </a:effectLst>
              </a:rPr>
              <a:t>O</a:t>
            </a:r>
            <a:r>
              <a:rPr lang="en-US" altLang="zh-TW" sz="3000" dirty="0"/>
              <a:t>TC</a:t>
            </a:r>
            <a:r>
              <a:rPr lang="en-US" altLang="zh-TW" sz="3000" dirty="0">
                <a:solidFill>
                  <a:srgbClr val="FF0000"/>
                </a:solidFill>
              </a:rPr>
              <a:t>M</a:t>
            </a:r>
            <a:r>
              <a:rPr lang="en-US" altLang="zh-TW" sz="3000" dirty="0"/>
              <a:t>CH</a:t>
            </a:r>
            <a:r>
              <a:rPr lang="en-US" altLang="zh-TW" sz="3000" dirty="0">
                <a:solidFill>
                  <a:srgbClr val="FF0000"/>
                </a:solidFill>
              </a:rPr>
              <a:t>Y</a:t>
            </a:r>
            <a:r>
              <a:rPr lang="en-US" altLang="zh-TW" sz="3000" dirty="0"/>
              <a:t>RA</a:t>
            </a:r>
            <a:r>
              <a:rPr lang="en-US" altLang="zh-TW" sz="3000" dirty="0">
                <a:solidFill>
                  <a:srgbClr val="FF0000"/>
                </a:solidFill>
              </a:rPr>
              <a:t>F</a:t>
            </a:r>
            <a:r>
              <a:rPr lang="en-US" altLang="zh-TW" sz="3000" dirty="0"/>
              <a:t>YLIPL</a:t>
            </a:r>
            <a:endParaRPr lang="zh-TW" altLang="en-US" sz="3000" dirty="0"/>
          </a:p>
        </p:txBody>
      </p:sp>
      <p:sp>
        <p:nvSpPr>
          <p:cNvPr id="3" name="矩形 2"/>
          <p:cNvSpPr/>
          <p:nvPr/>
        </p:nvSpPr>
        <p:spPr>
          <a:xfrm>
            <a:off x="118753" y="944061"/>
            <a:ext cx="2182649" cy="300082"/>
          </a:xfrm>
          <a:prstGeom prst="rect">
            <a:avLst/>
          </a:prstGeom>
        </p:spPr>
        <p:txBody>
          <a:bodyPr wrap="none">
            <a:spAutoFit/>
          </a:bodyPr>
          <a:lstStyle/>
          <a:p>
            <a:r>
              <a:rPr lang="en-US" altLang="zh-TW" sz="1350" dirty="0"/>
              <a:t>EKO{MYFIRSTCRYPTOCHALL}</a:t>
            </a:r>
            <a:endParaRPr lang="zh-TW" altLang="en-US" sz="1350" dirty="0"/>
          </a:p>
        </p:txBody>
      </p:sp>
      <p:sp>
        <p:nvSpPr>
          <p:cNvPr id="6" name="矩形圖說文字 5"/>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effectLst>
                  <a:outerShdw blurRad="38100" dist="38100" dir="2700000" algn="tl">
                    <a:srgbClr val="000000">
                      <a:alpha val="43137"/>
                    </a:srgbClr>
                  </a:outerShdw>
                </a:effectLst>
              </a:rPr>
              <a:t>解法二</a:t>
            </a:r>
            <a:r>
              <a:rPr lang="en-US" altLang="zh-TW" sz="3200" b="1" dirty="0" smtClean="0">
                <a:effectLst>
                  <a:outerShdw blurRad="38100" dist="38100" dir="2700000" algn="tl">
                    <a:srgbClr val="000000">
                      <a:alpha val="43137"/>
                    </a:srgbClr>
                  </a:outerShdw>
                </a:effectLst>
              </a:rPr>
              <a:t>:</a:t>
            </a:r>
            <a:r>
              <a:rPr lang="zh-TW" altLang="en-US" sz="3200" b="1" dirty="0" smtClean="0">
                <a:effectLst>
                  <a:outerShdw blurRad="38100" dist="38100" dir="2700000" algn="tl">
                    <a:srgbClr val="000000">
                      <a:alpha val="43137"/>
                    </a:srgbClr>
                  </a:outerShdw>
                </a:effectLst>
              </a:rPr>
              <a:t>使用</a:t>
            </a:r>
            <a:r>
              <a:rPr lang="en-US" altLang="zh-TW" sz="3200" b="1" dirty="0" err="1" smtClean="0">
                <a:effectLst>
                  <a:outerShdw blurRad="38100" dist="38100" dir="2700000" algn="tl">
                    <a:srgbClr val="000000">
                      <a:alpha val="43137"/>
                    </a:srgbClr>
                  </a:outerShdw>
                </a:effectLst>
              </a:rPr>
              <a:t>linux</a:t>
            </a:r>
            <a:r>
              <a:rPr lang="en-US" altLang="zh-TW" sz="3200" b="1" dirty="0" smtClean="0">
                <a:effectLst>
                  <a:outerShdw blurRad="38100" dist="38100" dir="2700000" algn="tl">
                    <a:srgbClr val="000000">
                      <a:alpha val="43137"/>
                    </a:srgbClr>
                  </a:outerShdw>
                </a:effectLst>
              </a:rPr>
              <a:t> command </a:t>
            </a:r>
          </a:p>
        </p:txBody>
      </p:sp>
      <p:sp>
        <p:nvSpPr>
          <p:cNvPr id="7" name="矩形 6"/>
          <p:cNvSpPr/>
          <p:nvPr/>
        </p:nvSpPr>
        <p:spPr>
          <a:xfrm>
            <a:off x="2504128" y="3109592"/>
            <a:ext cx="6162675" cy="3416320"/>
          </a:xfrm>
          <a:prstGeom prst="rect">
            <a:avLst/>
          </a:prstGeom>
          <a:solidFill>
            <a:schemeClr val="accent4">
              <a:lumMod val="20000"/>
              <a:lumOff val="80000"/>
            </a:schemeClr>
          </a:solidFill>
        </p:spPr>
        <p:txBody>
          <a:bodyPr wrap="square">
            <a:spAutoFit/>
          </a:bodyPr>
          <a:lstStyle/>
          <a:p>
            <a:r>
              <a:rPr lang="en-US" altLang="zh-TW" dirty="0" smtClean="0"/>
              <a:t>Usage: fold [OPTION]... [FILE]...</a:t>
            </a:r>
          </a:p>
          <a:p>
            <a:r>
              <a:rPr lang="en-US" altLang="zh-TW" dirty="0" smtClean="0"/>
              <a:t>Wrap input lines in each FILE, writing to standard output.</a:t>
            </a:r>
          </a:p>
          <a:p>
            <a:endParaRPr lang="en-US" altLang="zh-TW" dirty="0" smtClean="0"/>
          </a:p>
          <a:p>
            <a:r>
              <a:rPr lang="en-US" altLang="zh-TW" dirty="0" smtClean="0"/>
              <a:t>With no FILE, or when FILE is -, read standard input.</a:t>
            </a:r>
          </a:p>
          <a:p>
            <a:endParaRPr lang="en-US" altLang="zh-TW" dirty="0" smtClean="0"/>
          </a:p>
          <a:p>
            <a:r>
              <a:rPr lang="en-US" altLang="zh-TW" dirty="0" smtClean="0"/>
              <a:t>Mandatory arguments to long options are mandatory for short options too.</a:t>
            </a:r>
          </a:p>
          <a:p>
            <a:r>
              <a:rPr lang="en-US" altLang="zh-TW" dirty="0" smtClean="0"/>
              <a:t>  -b, --bytes         count bytes rather than columns</a:t>
            </a:r>
          </a:p>
          <a:p>
            <a:r>
              <a:rPr lang="en-US" altLang="zh-TW" dirty="0" smtClean="0"/>
              <a:t>  -s, --spaces        break at spaces</a:t>
            </a:r>
          </a:p>
          <a:p>
            <a:r>
              <a:rPr lang="en-US" altLang="zh-TW" dirty="0" smtClean="0"/>
              <a:t>  </a:t>
            </a:r>
            <a:r>
              <a:rPr lang="en-US" altLang="zh-TW" b="1" dirty="0" smtClean="0">
                <a:solidFill>
                  <a:srgbClr val="FF0000"/>
                </a:solidFill>
                <a:effectLst>
                  <a:outerShdw blurRad="38100" dist="38100" dir="2700000" algn="tl">
                    <a:srgbClr val="000000">
                      <a:alpha val="43137"/>
                    </a:srgbClr>
                  </a:outerShdw>
                </a:effectLst>
              </a:rPr>
              <a:t>-w, --width=WIDTH   use WIDTH columns instead of 80</a:t>
            </a:r>
          </a:p>
          <a:p>
            <a:r>
              <a:rPr lang="en-US" altLang="zh-TW" dirty="0" smtClean="0"/>
              <a:t>  --help     display this help and exit</a:t>
            </a:r>
          </a:p>
          <a:p>
            <a:r>
              <a:rPr lang="en-US" altLang="zh-TW" dirty="0" smtClean="0"/>
              <a:t>  --version  output version information and exit</a:t>
            </a:r>
          </a:p>
        </p:txBody>
      </p:sp>
    </p:spTree>
    <p:extLst>
      <p:ext uri="{BB962C8B-B14F-4D97-AF65-F5344CB8AC3E}">
        <p14:creationId xmlns:p14="http://schemas.microsoft.com/office/powerpoint/2010/main" val="1997020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smtClean="0"/>
              <a:t>crypto@CTF</a:t>
            </a:r>
            <a:endParaRPr lang="zh-TW" altLang="en-US" sz="6600" dirty="0"/>
          </a:p>
        </p:txBody>
      </p:sp>
    </p:spTree>
    <p:extLst>
      <p:ext uri="{BB962C8B-B14F-4D97-AF65-F5344CB8AC3E}">
        <p14:creationId xmlns:p14="http://schemas.microsoft.com/office/powerpoint/2010/main" val="11296367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圖說文字 6"/>
          <p:cNvSpPr/>
          <p:nvPr/>
        </p:nvSpPr>
        <p:spPr>
          <a:xfrm>
            <a:off x="0" y="0"/>
            <a:ext cx="9144000" cy="370522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smtClean="0"/>
          </a:p>
          <a:p>
            <a:pPr algn="ctr"/>
            <a:r>
              <a:rPr lang="en-US" altLang="zh-TW" sz="4000" dirty="0" err="1" smtClean="0"/>
              <a:t>AlexCTF</a:t>
            </a:r>
            <a:r>
              <a:rPr lang="en-US" altLang="zh-TW" sz="4000" dirty="0" smtClean="0"/>
              <a:t> Fore1-Hit_the_core</a:t>
            </a:r>
            <a:endParaRPr lang="en-US" altLang="zh-TW" sz="4000" dirty="0"/>
          </a:p>
          <a:p>
            <a:pPr algn="ctr"/>
            <a:endParaRPr lang="en-US" altLang="zh-TW" dirty="0" smtClean="0"/>
          </a:p>
          <a:p>
            <a:pPr algn="ctr"/>
            <a:r>
              <a:rPr lang="en-US" altLang="zh-TW" dirty="0" smtClean="0"/>
              <a:t>https</a:t>
            </a:r>
            <a:r>
              <a:rPr lang="en-US" altLang="zh-TW" dirty="0"/>
              <a:t>://github.com/R3dCr3sc3nt/AlexCTF/blob/master/Fore1-Hit_the_core/README.md</a:t>
            </a:r>
            <a:endParaRPr lang="zh-TW" altLang="en-US" dirty="0"/>
          </a:p>
        </p:txBody>
      </p:sp>
      <p:sp>
        <p:nvSpPr>
          <p:cNvPr id="6" name="矩形 5"/>
          <p:cNvSpPr/>
          <p:nvPr/>
        </p:nvSpPr>
        <p:spPr>
          <a:xfrm>
            <a:off x="2581300" y="5370017"/>
            <a:ext cx="2026709" cy="584775"/>
          </a:xfrm>
          <a:prstGeom prst="rect">
            <a:avLst/>
          </a:prstGeom>
        </p:spPr>
        <p:txBody>
          <a:bodyPr wrap="none">
            <a:spAutoFit/>
          </a:bodyPr>
          <a:lstStyle/>
          <a:p>
            <a:r>
              <a:rPr lang="en-US" altLang="zh-TW" sz="3200" b="1" dirty="0">
                <a:effectLst>
                  <a:outerShdw blurRad="38100" dist="38100" dir="2700000" algn="tl">
                    <a:srgbClr val="000000">
                      <a:alpha val="43137"/>
                    </a:srgbClr>
                  </a:outerShdw>
                </a:effectLst>
              </a:rPr>
              <a:t>fore1.core </a:t>
            </a:r>
          </a:p>
        </p:txBody>
      </p:sp>
    </p:spTree>
    <p:extLst>
      <p:ext uri="{BB962C8B-B14F-4D97-AF65-F5344CB8AC3E}">
        <p14:creationId xmlns:p14="http://schemas.microsoft.com/office/powerpoint/2010/main" val="3440597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2235745"/>
            <a:ext cx="2803319" cy="573191"/>
          </a:xfrm>
          <a:solidFill>
            <a:schemeClr val="accent6">
              <a:lumMod val="20000"/>
              <a:lumOff val="80000"/>
            </a:schemeClr>
          </a:solidFill>
        </p:spPr>
        <p:txBody>
          <a:bodyPr>
            <a:normAutofit/>
          </a:bodyPr>
          <a:lstStyle/>
          <a:p>
            <a:pPr marL="0" indent="0">
              <a:buNone/>
            </a:pPr>
            <a:r>
              <a:rPr lang="en-US" altLang="zh-TW" dirty="0" smtClean="0"/>
              <a:t>strings </a:t>
            </a:r>
            <a:r>
              <a:rPr lang="en-US" altLang="zh-TW" dirty="0"/>
              <a:t>fore1.core </a:t>
            </a:r>
          </a:p>
          <a:p>
            <a:endParaRPr lang="en-US" altLang="zh-TW" dirty="0"/>
          </a:p>
          <a:p>
            <a:endParaRPr lang="zh-TW" altLang="en-US" dirty="0"/>
          </a:p>
        </p:txBody>
      </p:sp>
      <p:sp>
        <p:nvSpPr>
          <p:cNvPr id="4" name="矩形 3"/>
          <p:cNvSpPr/>
          <p:nvPr/>
        </p:nvSpPr>
        <p:spPr>
          <a:xfrm>
            <a:off x="771896" y="4930768"/>
            <a:ext cx="7743454" cy="1200329"/>
          </a:xfrm>
          <a:prstGeom prst="rect">
            <a:avLst/>
          </a:prstGeom>
        </p:spPr>
        <p:txBody>
          <a:bodyPr wrap="square">
            <a:spAutoFit/>
          </a:bodyPr>
          <a:lstStyle/>
          <a:p>
            <a:r>
              <a:rPr lang="en-US" altLang="zh-TW" sz="2400" dirty="0" err="1"/>
              <a:t>cvq</a:t>
            </a:r>
            <a:r>
              <a:rPr lang="en-US" altLang="zh-TW" sz="2400" b="1" dirty="0" err="1">
                <a:solidFill>
                  <a:srgbClr val="FF0000"/>
                </a:solidFill>
                <a:effectLst>
                  <a:outerShdw blurRad="38100" dist="38100" dir="2700000" algn="tl">
                    <a:srgbClr val="000000">
                      <a:alpha val="43137"/>
                    </a:srgbClr>
                  </a:outerShdw>
                </a:effectLst>
              </a:rPr>
              <a:t>A</a:t>
            </a:r>
            <a:r>
              <a:rPr lang="en-US" altLang="zh-TW" sz="2400" dirty="0" err="1"/>
              <a:t>eqac</a:t>
            </a:r>
            <a:r>
              <a:rPr lang="en-US" altLang="zh-TW" sz="2400" b="1" dirty="0" err="1">
                <a:solidFill>
                  <a:srgbClr val="FF0000"/>
                </a:solidFill>
                <a:effectLst>
                  <a:outerShdw blurRad="38100" dist="38100" dir="2700000" algn="tl">
                    <a:srgbClr val="000000">
                      <a:alpha val="43137"/>
                    </a:srgbClr>
                  </a:outerShdw>
                </a:effectLst>
              </a:rPr>
              <a:t>L</a:t>
            </a:r>
            <a:r>
              <a:rPr lang="en-US" altLang="zh-TW" sz="2400" dirty="0" err="1"/>
              <a:t>tqaz</a:t>
            </a:r>
            <a:r>
              <a:rPr lang="en-US" altLang="zh-TW" sz="2400" b="1" dirty="0" err="1">
                <a:solidFill>
                  <a:srgbClr val="FF0000"/>
                </a:solidFill>
                <a:effectLst>
                  <a:outerShdw blurRad="38100" dist="38100" dir="2700000" algn="tl">
                    <a:srgbClr val="000000">
                      <a:alpha val="43137"/>
                    </a:srgbClr>
                  </a:outerShdw>
                </a:effectLst>
              </a:rPr>
              <a:t>E</a:t>
            </a:r>
            <a:r>
              <a:rPr lang="en-US" altLang="zh-TW" sz="2400" dirty="0" err="1"/>
              <a:t>igwi</a:t>
            </a:r>
            <a:r>
              <a:rPr lang="en-US" altLang="zh-TW" sz="2400" b="1" dirty="0" err="1">
                <a:solidFill>
                  <a:srgbClr val="FF0000"/>
                </a:solidFill>
                <a:effectLst>
                  <a:outerShdw blurRad="38100" dist="38100" dir="2700000" algn="tl">
                    <a:srgbClr val="000000">
                      <a:alpha val="43137"/>
                    </a:srgbClr>
                  </a:outerShdw>
                </a:effectLst>
              </a:rPr>
              <a:t>X</a:t>
            </a:r>
            <a:r>
              <a:rPr lang="en-US" altLang="zh-TW" sz="2400" dirty="0" err="1"/>
              <a:t>obxrCrtuiTzahfFreqc</a:t>
            </a:r>
            <a:r>
              <a:rPr lang="en-US" altLang="zh-TW" sz="2400" dirty="0"/>
              <a:t>{bnjrKwgk83kgd43j85ePgb_e_rwqr7fvbmHjklo3tews_hmkogooyf0vbnk0ii87Drfgh_n kiwutfb0ghk9ro987k5tfb_hjiouo087ptfcv}</a:t>
            </a:r>
          </a:p>
        </p:txBody>
      </p:sp>
      <p:sp>
        <p:nvSpPr>
          <p:cNvPr id="5" name="矩形圖說文字 4"/>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effectLst>
                  <a:outerShdw blurRad="38100" dist="38100" dir="2700000" algn="tl">
                    <a:srgbClr val="000000">
                      <a:alpha val="43137"/>
                    </a:srgbClr>
                  </a:outerShdw>
                </a:effectLst>
              </a:rPr>
              <a:t>解法</a:t>
            </a:r>
            <a:endParaRPr lang="en-US" altLang="zh-TW" sz="3200" b="1" dirty="0" smtClean="0">
              <a:effectLst>
                <a:outerShdw blurRad="38100" dist="38100" dir="2700000" algn="tl">
                  <a:srgbClr val="000000">
                    <a:alpha val="43137"/>
                  </a:srgbClr>
                </a:outerShdw>
              </a:effectLst>
            </a:endParaRPr>
          </a:p>
        </p:txBody>
      </p:sp>
      <p:sp>
        <p:nvSpPr>
          <p:cNvPr id="6" name="矩形 5"/>
          <p:cNvSpPr/>
          <p:nvPr/>
        </p:nvSpPr>
        <p:spPr>
          <a:xfrm>
            <a:off x="628650" y="3154030"/>
            <a:ext cx="8075963" cy="1200329"/>
          </a:xfrm>
          <a:prstGeom prst="rect">
            <a:avLst/>
          </a:prstGeom>
        </p:spPr>
        <p:txBody>
          <a:bodyPr wrap="square">
            <a:spAutoFit/>
          </a:bodyPr>
          <a:lstStyle/>
          <a:p>
            <a:r>
              <a:rPr lang="en-US" altLang="zh-TW" sz="2400" b="1" dirty="0" err="1">
                <a:effectLst>
                  <a:outerShdw blurRad="38100" dist="38100" dir="2700000" algn="tl">
                    <a:srgbClr val="000000">
                      <a:alpha val="43137"/>
                    </a:srgbClr>
                  </a:outerShdw>
                </a:effectLst>
              </a:rPr>
              <a:t>cvqAeqacLtqazEigwiXobxrCrtuiTzahfFreqc</a:t>
            </a:r>
            <a:r>
              <a:rPr lang="en-US" altLang="zh-TW" sz="2400" b="1" dirty="0">
                <a:effectLst>
                  <a:outerShdw blurRad="38100" dist="38100" dir="2700000" algn="tl">
                    <a:srgbClr val="000000">
                      <a:alpha val="43137"/>
                    </a:srgbClr>
                  </a:outerShdw>
                </a:effectLst>
              </a:rPr>
              <a:t>{bnjrKwgk83kgd43j85ePgb_e_rwqr7fvbmHjklo3tews_hmkogooyf0vbnk0ii87Drfgh_n kiwutfb0ghk9ro987k5tfb_hjiouo087ptfcv}</a:t>
            </a:r>
          </a:p>
        </p:txBody>
      </p:sp>
      <p:sp>
        <p:nvSpPr>
          <p:cNvPr id="7" name="向右箭號 6"/>
          <p:cNvSpPr/>
          <p:nvPr/>
        </p:nvSpPr>
        <p:spPr>
          <a:xfrm>
            <a:off x="273132" y="5272644"/>
            <a:ext cx="498764" cy="6531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p:cNvSpPr txBox="1">
            <a:spLocks/>
          </p:cNvSpPr>
          <p:nvPr/>
        </p:nvSpPr>
        <p:spPr>
          <a:xfrm>
            <a:off x="628650" y="1372740"/>
            <a:ext cx="2803319" cy="573191"/>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file fore1.core </a:t>
            </a:r>
          </a:p>
          <a:p>
            <a:endParaRPr lang="en-US" altLang="zh-TW" dirty="0" smtClean="0"/>
          </a:p>
          <a:p>
            <a:endParaRPr lang="zh-TW" altLang="en-US" dirty="0"/>
          </a:p>
        </p:txBody>
      </p:sp>
    </p:spTree>
    <p:extLst>
      <p:ext uri="{BB962C8B-B14F-4D97-AF65-F5344CB8AC3E}">
        <p14:creationId xmlns:p14="http://schemas.microsoft.com/office/powerpoint/2010/main" val="3649841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smtClean="0"/>
              <a:t>無所不在的</a:t>
            </a:r>
            <a:endParaRPr lang="en-US" altLang="zh-TW" sz="6600" dirty="0" smtClean="0"/>
          </a:p>
          <a:p>
            <a:pPr algn="ctr"/>
            <a:r>
              <a:rPr lang="zh-TW" altLang="en-US" sz="6600" dirty="0" smtClean="0"/>
              <a:t>密碼學</a:t>
            </a:r>
            <a:endParaRPr lang="zh-TW" altLang="en-US" sz="6600" dirty="0"/>
          </a:p>
        </p:txBody>
      </p:sp>
    </p:spTree>
    <p:extLst>
      <p:ext uri="{BB962C8B-B14F-4D97-AF65-F5344CB8AC3E}">
        <p14:creationId xmlns:p14="http://schemas.microsoft.com/office/powerpoint/2010/main" val="34356824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5471" y="2352283"/>
            <a:ext cx="7886700" cy="4351338"/>
          </a:xfrm>
          <a:solidFill>
            <a:schemeClr val="accent4">
              <a:lumMod val="20000"/>
              <a:lumOff val="80000"/>
            </a:schemeClr>
          </a:solidFill>
        </p:spPr>
        <p:txBody>
          <a:bodyPr>
            <a:normAutofit/>
          </a:bodyPr>
          <a:lstStyle/>
          <a:p>
            <a:pPr marL="0" indent="0">
              <a:buNone/>
            </a:pPr>
            <a:r>
              <a:rPr lang="en-US" altLang="zh-TW" sz="1500" dirty="0"/>
              <a:t>a='</a:t>
            </a:r>
            <a:r>
              <a:rPr lang="en-US" altLang="zh-TW" sz="1500" dirty="0" err="1"/>
              <a:t>cvqAeqacLtqazEigwiXobxrCrtuiTzahfFreqc</a:t>
            </a:r>
            <a:r>
              <a:rPr lang="en-US" altLang="zh-TW" sz="1500" dirty="0"/>
              <a:t>{bnjrKwgk83kgd43j85ePgb_e_rwqr7fvbmHjklo3tews_hmkogooyf0vbnk0ii87Drfgh_n kiwutfb0ghk9ro987k5tfb_hjiouo087ptfcv}'</a:t>
            </a:r>
          </a:p>
          <a:p>
            <a:pPr marL="0" indent="0">
              <a:buNone/>
            </a:pPr>
            <a:endParaRPr lang="en-US" altLang="zh-TW" dirty="0"/>
          </a:p>
          <a:p>
            <a:pPr marL="0" indent="0">
              <a:buNone/>
            </a:pPr>
            <a:r>
              <a:rPr lang="en-US" altLang="zh-TW" dirty="0"/>
              <a:t>a=a[3:]</a:t>
            </a:r>
          </a:p>
          <a:p>
            <a:pPr marL="0" indent="0">
              <a:buNone/>
            </a:pPr>
            <a:r>
              <a:rPr lang="en-US" altLang="zh-TW" dirty="0"/>
              <a:t>flag = ''</a:t>
            </a:r>
          </a:p>
          <a:p>
            <a:pPr marL="0" indent="0">
              <a:buNone/>
            </a:pPr>
            <a:r>
              <a:rPr lang="en-US" altLang="zh-TW" dirty="0"/>
              <a:t>for x in range(0,len(a),1):</a:t>
            </a:r>
          </a:p>
          <a:p>
            <a:pPr marL="0" indent="0">
              <a:buNone/>
            </a:pPr>
            <a:r>
              <a:rPr lang="en-US" altLang="zh-TW" dirty="0"/>
              <a:t>    if x%5==0:</a:t>
            </a:r>
          </a:p>
          <a:p>
            <a:pPr marL="0" indent="0">
              <a:buNone/>
            </a:pPr>
            <a:r>
              <a:rPr lang="en-US" altLang="zh-TW" dirty="0"/>
              <a:t>        flag+=a[x]</a:t>
            </a:r>
          </a:p>
          <a:p>
            <a:pPr marL="0" indent="0">
              <a:buNone/>
            </a:pPr>
            <a:r>
              <a:rPr lang="en-US" altLang="zh-TW" dirty="0"/>
              <a:t>print </a:t>
            </a:r>
            <a:r>
              <a:rPr lang="en-US" altLang="zh-TW" dirty="0" smtClean="0"/>
              <a:t>flag</a:t>
            </a:r>
            <a:endParaRPr lang="en-US" altLang="zh-TW" dirty="0"/>
          </a:p>
        </p:txBody>
      </p:sp>
      <p:sp>
        <p:nvSpPr>
          <p:cNvPr id="4" name="矩形 3"/>
          <p:cNvSpPr/>
          <p:nvPr/>
        </p:nvSpPr>
        <p:spPr>
          <a:xfrm>
            <a:off x="145471" y="872285"/>
            <a:ext cx="8354291" cy="1384995"/>
          </a:xfrm>
          <a:prstGeom prst="rect">
            <a:avLst/>
          </a:prstGeom>
        </p:spPr>
        <p:txBody>
          <a:bodyPr wrap="square">
            <a:spAutoFit/>
          </a:bodyPr>
          <a:lstStyle/>
          <a:p>
            <a:r>
              <a:rPr lang="en-US" altLang="zh-TW" sz="2800" dirty="0" err="1"/>
              <a:t>cvq</a:t>
            </a:r>
            <a:r>
              <a:rPr lang="en-US" altLang="zh-TW" sz="2800" b="1" dirty="0" err="1">
                <a:solidFill>
                  <a:srgbClr val="FF0000"/>
                </a:solidFill>
                <a:effectLst>
                  <a:outerShdw blurRad="38100" dist="38100" dir="2700000" algn="tl">
                    <a:srgbClr val="000000">
                      <a:alpha val="43137"/>
                    </a:srgbClr>
                  </a:outerShdw>
                </a:effectLst>
              </a:rPr>
              <a:t>A</a:t>
            </a:r>
            <a:r>
              <a:rPr lang="en-US" altLang="zh-TW" sz="2800" dirty="0" err="1"/>
              <a:t>eqac</a:t>
            </a:r>
            <a:r>
              <a:rPr lang="en-US" altLang="zh-TW" sz="2800" b="1" dirty="0" err="1">
                <a:solidFill>
                  <a:srgbClr val="FF0000"/>
                </a:solidFill>
                <a:effectLst>
                  <a:outerShdw blurRad="38100" dist="38100" dir="2700000" algn="tl">
                    <a:srgbClr val="000000">
                      <a:alpha val="43137"/>
                    </a:srgbClr>
                  </a:outerShdw>
                </a:effectLst>
              </a:rPr>
              <a:t>L</a:t>
            </a:r>
            <a:r>
              <a:rPr lang="en-US" altLang="zh-TW" sz="2800" dirty="0" err="1"/>
              <a:t>tqaz</a:t>
            </a:r>
            <a:r>
              <a:rPr lang="en-US" altLang="zh-TW" sz="2800" b="1" dirty="0" err="1">
                <a:solidFill>
                  <a:srgbClr val="FF0000"/>
                </a:solidFill>
                <a:effectLst>
                  <a:outerShdw blurRad="38100" dist="38100" dir="2700000" algn="tl">
                    <a:srgbClr val="000000">
                      <a:alpha val="43137"/>
                    </a:srgbClr>
                  </a:outerShdw>
                </a:effectLst>
              </a:rPr>
              <a:t>E</a:t>
            </a:r>
            <a:r>
              <a:rPr lang="en-US" altLang="zh-TW" sz="2800" dirty="0" err="1"/>
              <a:t>igwi</a:t>
            </a:r>
            <a:r>
              <a:rPr lang="en-US" altLang="zh-TW" sz="2800" b="1" dirty="0" err="1">
                <a:solidFill>
                  <a:srgbClr val="FF0000"/>
                </a:solidFill>
                <a:effectLst>
                  <a:outerShdw blurRad="38100" dist="38100" dir="2700000" algn="tl">
                    <a:srgbClr val="000000">
                      <a:alpha val="43137"/>
                    </a:srgbClr>
                  </a:outerShdw>
                </a:effectLst>
              </a:rPr>
              <a:t>X</a:t>
            </a:r>
            <a:r>
              <a:rPr lang="en-US" altLang="zh-TW" sz="2800" dirty="0" err="1"/>
              <a:t>obxrCrtuiTzahfFreqc</a:t>
            </a:r>
            <a:r>
              <a:rPr lang="en-US" altLang="zh-TW" sz="2800" dirty="0"/>
              <a:t>{bnjrKwgk83kgd43j85ePgb_e_rwqr7fvbmHjklo3tews_hmkogooyf0vbnk0ii87Drfgh_n kiwutfb0ghk9ro987k5tfb_hjiouo087ptfcv}</a:t>
            </a:r>
          </a:p>
        </p:txBody>
      </p:sp>
      <p:sp>
        <p:nvSpPr>
          <p:cNvPr id="5" name="矩形 4"/>
          <p:cNvSpPr/>
          <p:nvPr/>
        </p:nvSpPr>
        <p:spPr>
          <a:xfrm>
            <a:off x="5971138" y="3943177"/>
            <a:ext cx="2442913" cy="584775"/>
          </a:xfrm>
          <a:prstGeom prst="rect">
            <a:avLst/>
          </a:prstGeom>
          <a:solidFill>
            <a:schemeClr val="accent6">
              <a:lumMod val="20000"/>
              <a:lumOff val="80000"/>
            </a:schemeClr>
          </a:solidFill>
        </p:spPr>
        <p:txBody>
          <a:bodyPr wrap="none">
            <a:spAutoFit/>
          </a:bodyPr>
          <a:lstStyle/>
          <a:p>
            <a:r>
              <a:rPr lang="en-US" altLang="zh-TW" sz="3200" dirty="0"/>
              <a:t>python sol.py</a:t>
            </a:r>
            <a:endParaRPr lang="zh-TW" altLang="en-US" sz="3200" dirty="0"/>
          </a:p>
        </p:txBody>
      </p:sp>
      <p:sp>
        <p:nvSpPr>
          <p:cNvPr id="6" name="矩形 5"/>
          <p:cNvSpPr/>
          <p:nvPr/>
        </p:nvSpPr>
        <p:spPr>
          <a:xfrm>
            <a:off x="5207796" y="6213849"/>
            <a:ext cx="3637086" cy="369332"/>
          </a:xfrm>
          <a:prstGeom prst="rect">
            <a:avLst/>
          </a:prstGeom>
          <a:solidFill>
            <a:schemeClr val="accent2">
              <a:lumMod val="20000"/>
              <a:lumOff val="80000"/>
            </a:schemeClr>
          </a:solidFill>
        </p:spPr>
        <p:txBody>
          <a:bodyPr wrap="none">
            <a:spAutoFit/>
          </a:bodyPr>
          <a:lstStyle/>
          <a:p>
            <a:r>
              <a:rPr lang="en-US" altLang="zh-TW" dirty="0"/>
              <a:t>ALEXCTF{K33P_7H3_g00D_w0rk_up}</a:t>
            </a:r>
          </a:p>
        </p:txBody>
      </p:sp>
      <p:sp>
        <p:nvSpPr>
          <p:cNvPr id="7" name="矩形圖說文字 6"/>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smtClean="0">
                <a:effectLst>
                  <a:outerShdw blurRad="38100" dist="38100" dir="2700000" algn="tl">
                    <a:srgbClr val="000000">
                      <a:alpha val="43137"/>
                    </a:srgbClr>
                  </a:outerShdw>
                </a:effectLst>
              </a:rPr>
              <a:t>解法</a:t>
            </a:r>
            <a:endParaRPr lang="en-US" altLang="zh-TW"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062157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More</a:t>
            </a:r>
            <a:endParaRPr lang="zh-TW" altLang="en-US" sz="6600" dirty="0"/>
          </a:p>
        </p:txBody>
      </p:sp>
    </p:spTree>
    <p:extLst>
      <p:ext uri="{BB962C8B-B14F-4D97-AF65-F5344CB8AC3E}">
        <p14:creationId xmlns:p14="http://schemas.microsoft.com/office/powerpoint/2010/main" val="38030720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0006" y="273132"/>
            <a:ext cx="8206592" cy="657536"/>
          </a:xfrm>
        </p:spPr>
        <p:txBody>
          <a:bodyPr>
            <a:normAutofit/>
          </a:bodyPr>
          <a:lstStyle/>
          <a:p>
            <a:r>
              <a:rPr lang="en-US" altLang="zh-TW" sz="1800" dirty="0"/>
              <a:t>https://en.wikipedia.org/wiki/Transposition_cipher</a:t>
            </a:r>
            <a:endParaRPr lang="zh-TW" altLang="en-US" sz="1800" dirty="0"/>
          </a:p>
        </p:txBody>
      </p:sp>
      <p:pic>
        <p:nvPicPr>
          <p:cNvPr id="4" name="內容版面配置區 3"/>
          <p:cNvPicPr>
            <a:picLocks noGrp="1" noChangeAspect="1"/>
          </p:cNvPicPr>
          <p:nvPr>
            <p:ph idx="1"/>
          </p:nvPr>
        </p:nvPicPr>
        <p:blipFill rotWithShape="1">
          <a:blip r:embed="rId2"/>
          <a:srcRect l="18739" t="22452" r="2166" b="33265"/>
          <a:stretch/>
        </p:blipFill>
        <p:spPr>
          <a:xfrm>
            <a:off x="308759" y="930668"/>
            <a:ext cx="8532792" cy="5121275"/>
          </a:xfrm>
          <a:prstGeom prst="rect">
            <a:avLst/>
          </a:prstGeom>
        </p:spPr>
      </p:pic>
    </p:spTree>
    <p:extLst>
      <p:ext uri="{BB962C8B-B14F-4D97-AF65-F5344CB8AC3E}">
        <p14:creationId xmlns:p14="http://schemas.microsoft.com/office/powerpoint/2010/main" val="15833395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6600" dirty="0" err="1"/>
              <a:t>Vigenere</a:t>
            </a:r>
            <a:r>
              <a:rPr lang="en-US" altLang="zh-TW" sz="6600" dirty="0"/>
              <a:t> Cipher</a:t>
            </a:r>
            <a:endParaRPr lang="zh-TW" altLang="en-US" sz="6600" dirty="0"/>
          </a:p>
        </p:txBody>
      </p:sp>
    </p:spTree>
    <p:extLst>
      <p:ext uri="{BB962C8B-B14F-4D97-AF65-F5344CB8AC3E}">
        <p14:creationId xmlns:p14="http://schemas.microsoft.com/office/powerpoint/2010/main" val="18306750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69839" y="356889"/>
            <a:ext cx="7886700" cy="442182"/>
          </a:xfrm>
        </p:spPr>
        <p:txBody>
          <a:bodyPr>
            <a:normAutofit fontScale="90000"/>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4266320" y="1792674"/>
            <a:ext cx="4351338" cy="4351338"/>
          </a:xfrm>
          <a:prstGeom prst="rect">
            <a:avLst/>
          </a:prstGeom>
        </p:spPr>
      </p:pic>
      <p:cxnSp>
        <p:nvCxnSpPr>
          <p:cNvPr id="6" name="直線接點 5"/>
          <p:cNvCxnSpPr/>
          <p:nvPr/>
        </p:nvCxnSpPr>
        <p:spPr>
          <a:xfrm>
            <a:off x="7644714" y="1792674"/>
            <a:ext cx="0" cy="41715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266320" y="5964195"/>
            <a:ext cx="33783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4270439" y="1792673"/>
            <a:ext cx="4347219" cy="43513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722506" y="1388547"/>
            <a:ext cx="877163" cy="369332"/>
          </a:xfrm>
          <a:prstGeom prst="rect">
            <a:avLst/>
          </a:prstGeom>
        </p:spPr>
        <p:txBody>
          <a:bodyPr wrap="none">
            <a:spAutoFit/>
          </a:bodyPr>
          <a:lstStyle/>
          <a:p>
            <a:r>
              <a:rPr lang="zh-TW" altLang="en-US" dirty="0"/>
              <a:t>對稱的</a:t>
            </a:r>
          </a:p>
        </p:txBody>
      </p:sp>
    </p:spTree>
    <p:extLst>
      <p:ext uri="{BB962C8B-B14F-4D97-AF65-F5344CB8AC3E}">
        <p14:creationId xmlns:p14="http://schemas.microsoft.com/office/powerpoint/2010/main" val="2260647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646" y="183892"/>
            <a:ext cx="9109354" cy="1027069"/>
          </a:xfrm>
          <a:solidFill>
            <a:schemeClr val="accent6">
              <a:lumMod val="20000"/>
              <a:lumOff val="80000"/>
            </a:schemeClr>
          </a:solidFill>
        </p:spPr>
        <p:txBody>
          <a:bodyPr>
            <a:normAutofit/>
          </a:bodyPr>
          <a:lstStyle/>
          <a:p>
            <a:r>
              <a:rPr lang="zh-TW" altLang="en-US" dirty="0"/>
              <a:t>維吉尼爾加密法</a:t>
            </a:r>
            <a:r>
              <a:rPr lang="en-US" altLang="zh-TW" dirty="0"/>
              <a:t>(</a:t>
            </a:r>
            <a:r>
              <a:rPr lang="en-US" altLang="zh-TW" dirty="0" err="1"/>
              <a:t>Vigenere</a:t>
            </a:r>
            <a:r>
              <a:rPr lang="en-US" altLang="zh-TW" dirty="0"/>
              <a:t> Cipher)</a:t>
            </a:r>
            <a:br>
              <a:rPr lang="en-US" altLang="zh-TW" dirty="0"/>
            </a:br>
            <a:r>
              <a:rPr lang="en-US" altLang="zh-TW" sz="2200" dirty="0"/>
              <a:t>http://wiki.kmu.edu.tw/index.php?title=Vigenere_Cipher&amp;redirect=no</a:t>
            </a:r>
            <a:endParaRPr lang="zh-TW" altLang="en-US" sz="2200" dirty="0"/>
          </a:p>
        </p:txBody>
      </p:sp>
      <p:pic>
        <p:nvPicPr>
          <p:cNvPr id="4" name="內容版面配置區 3"/>
          <p:cNvPicPr>
            <a:picLocks noGrp="1" noChangeAspect="1"/>
          </p:cNvPicPr>
          <p:nvPr>
            <p:ph idx="1"/>
          </p:nvPr>
        </p:nvPicPr>
        <p:blipFill>
          <a:blip r:embed="rId2"/>
          <a:stretch>
            <a:fillRect/>
          </a:stretch>
        </p:blipFill>
        <p:spPr>
          <a:xfrm>
            <a:off x="4839730" y="2180239"/>
            <a:ext cx="4351338" cy="4351338"/>
          </a:xfrm>
          <a:prstGeom prst="rect">
            <a:avLst/>
          </a:prstGeom>
        </p:spPr>
      </p:pic>
      <p:sp>
        <p:nvSpPr>
          <p:cNvPr id="5" name="矩形 4"/>
          <p:cNvSpPr/>
          <p:nvPr/>
        </p:nvSpPr>
        <p:spPr>
          <a:xfrm>
            <a:off x="148282" y="1210961"/>
            <a:ext cx="4572000" cy="3416320"/>
          </a:xfrm>
          <a:prstGeom prst="rect">
            <a:avLst/>
          </a:prstGeom>
        </p:spPr>
        <p:txBody>
          <a:bodyPr>
            <a:spAutoFit/>
          </a:bodyPr>
          <a:lstStyle/>
          <a:p>
            <a:r>
              <a:rPr lang="zh-TW" altLang="en-US" dirty="0" smtClean="0"/>
              <a:t>古典</a:t>
            </a:r>
            <a:r>
              <a:rPr lang="zh-TW" altLang="en-US" dirty="0"/>
              <a:t>加密法的一種</a:t>
            </a:r>
            <a:r>
              <a:rPr lang="zh-TW" altLang="en-US" dirty="0" smtClean="0"/>
              <a:t>，</a:t>
            </a:r>
            <a:endParaRPr lang="en-US" altLang="zh-TW" dirty="0" smtClean="0"/>
          </a:p>
          <a:p>
            <a:r>
              <a:rPr lang="zh-TW" altLang="en-US" dirty="0" smtClean="0"/>
              <a:t>採用</a:t>
            </a:r>
            <a:r>
              <a:rPr lang="zh-TW" altLang="en-US" b="1" dirty="0">
                <a:solidFill>
                  <a:srgbClr val="FF0000"/>
                </a:solidFill>
                <a:effectLst>
                  <a:outerShdw blurRad="38100" dist="38100" dir="2700000" algn="tl">
                    <a:srgbClr val="000000">
                      <a:alpha val="43137"/>
                    </a:srgbClr>
                  </a:outerShdw>
                </a:effectLst>
              </a:rPr>
              <a:t>取代</a:t>
            </a:r>
            <a:r>
              <a:rPr lang="en-US" altLang="zh-TW" b="1" dirty="0">
                <a:solidFill>
                  <a:srgbClr val="FF0000"/>
                </a:solidFill>
                <a:effectLst>
                  <a:outerShdw blurRad="38100" dist="38100" dir="2700000" algn="tl">
                    <a:srgbClr val="000000">
                      <a:alpha val="43137"/>
                    </a:srgbClr>
                  </a:outerShdw>
                </a:effectLst>
              </a:rPr>
              <a:t>(substitution)</a:t>
            </a:r>
            <a:r>
              <a:rPr lang="zh-TW" altLang="en-US" dirty="0"/>
              <a:t>的加密技術，也就是用另外的字元來取代原先的字元。</a:t>
            </a:r>
          </a:p>
          <a:p>
            <a:endParaRPr lang="zh-TW" altLang="en-US" dirty="0"/>
          </a:p>
          <a:p>
            <a:r>
              <a:rPr lang="zh-TW" altLang="en-US" dirty="0"/>
              <a:t>其加密方式為</a:t>
            </a:r>
            <a:r>
              <a:rPr lang="en-US" altLang="zh-TW" dirty="0" smtClean="0"/>
              <a:t>.....</a:t>
            </a:r>
            <a:endParaRPr lang="en-US" altLang="zh-TW" dirty="0"/>
          </a:p>
          <a:p>
            <a:r>
              <a:rPr lang="en-US" altLang="zh-TW" dirty="0"/>
              <a:t>  1.</a:t>
            </a:r>
            <a:r>
              <a:rPr lang="zh-TW" altLang="en-US" dirty="0"/>
              <a:t>給定一明文字串</a:t>
            </a:r>
            <a:r>
              <a:rPr lang="en-US" altLang="zh-TW" dirty="0"/>
              <a:t>P</a:t>
            </a:r>
            <a:r>
              <a:rPr lang="zh-TW" altLang="en-US" dirty="0"/>
              <a:t>，如</a:t>
            </a:r>
            <a:r>
              <a:rPr lang="en-US" altLang="zh-TW" dirty="0"/>
              <a:t>:TAKE THAT </a:t>
            </a:r>
            <a:r>
              <a:rPr lang="en-US" altLang="zh-TW" dirty="0" smtClean="0"/>
              <a:t>HILL</a:t>
            </a:r>
            <a:endParaRPr lang="en-US" altLang="zh-TW" dirty="0"/>
          </a:p>
          <a:p>
            <a:r>
              <a:rPr lang="en-US" altLang="zh-TW" dirty="0"/>
              <a:t>  2.</a:t>
            </a:r>
            <a:r>
              <a:rPr lang="zh-TW" altLang="en-US" dirty="0"/>
              <a:t>給定一金鑰</a:t>
            </a:r>
            <a:r>
              <a:rPr lang="en-US" altLang="zh-TW" dirty="0"/>
              <a:t>K</a:t>
            </a:r>
            <a:r>
              <a:rPr lang="zh-TW" altLang="en-US" dirty="0"/>
              <a:t>，如</a:t>
            </a:r>
            <a:r>
              <a:rPr lang="en-US" altLang="zh-TW" dirty="0"/>
              <a:t>:</a:t>
            </a:r>
            <a:r>
              <a:rPr lang="en-US" altLang="zh-TW" dirty="0" smtClean="0"/>
              <a:t>YANG</a:t>
            </a:r>
            <a:endParaRPr lang="en-US" altLang="zh-TW" dirty="0"/>
          </a:p>
          <a:p>
            <a:r>
              <a:rPr lang="en-US" altLang="zh-TW" dirty="0"/>
              <a:t>  3.</a:t>
            </a:r>
            <a:r>
              <a:rPr lang="zh-TW" altLang="en-US" dirty="0"/>
              <a:t>當明文與金鑰字母長度不同時，重複金鑰字母使其與明文長度相同，如</a:t>
            </a:r>
            <a:r>
              <a:rPr lang="en-US" altLang="zh-TW" dirty="0"/>
              <a:t>: YANG </a:t>
            </a:r>
            <a:r>
              <a:rPr lang="en-US" altLang="zh-TW" dirty="0" err="1"/>
              <a:t>YANG</a:t>
            </a:r>
            <a:r>
              <a:rPr lang="en-US" altLang="zh-TW" dirty="0"/>
              <a:t> </a:t>
            </a:r>
            <a:r>
              <a:rPr lang="en-US" altLang="zh-TW" dirty="0" err="1" smtClean="0"/>
              <a:t>YANG</a:t>
            </a:r>
            <a:endParaRPr lang="en-US" altLang="zh-TW" dirty="0"/>
          </a:p>
          <a:p>
            <a:r>
              <a:rPr lang="en-US" altLang="zh-TW" dirty="0"/>
              <a:t>  4.</a:t>
            </a:r>
            <a:r>
              <a:rPr lang="zh-TW" altLang="en-US" dirty="0"/>
              <a:t>將明文字母與對應位置的金鑰字母相加得到密文</a:t>
            </a:r>
            <a:r>
              <a:rPr lang="en-US" altLang="zh-TW" dirty="0"/>
              <a:t>C</a:t>
            </a:r>
            <a:r>
              <a:rPr lang="zh-TW" altLang="en-US" dirty="0"/>
              <a:t>，</a:t>
            </a:r>
            <a:r>
              <a:rPr lang="en-US" altLang="zh-TW" dirty="0"/>
              <a:t>Ci=</a:t>
            </a:r>
            <a:r>
              <a:rPr lang="en-US" altLang="zh-TW" dirty="0" err="1"/>
              <a:t>Pi+Ki</a:t>
            </a:r>
            <a:r>
              <a:rPr lang="en-US" altLang="zh-TW" dirty="0"/>
              <a:t> (mod26)</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2247723528"/>
              </p:ext>
            </p:extLst>
          </p:nvPr>
        </p:nvGraphicFramePr>
        <p:xfrm>
          <a:off x="177115" y="4684946"/>
          <a:ext cx="4543167" cy="2072640"/>
        </p:xfrm>
        <a:graphic>
          <a:graphicData uri="http://schemas.openxmlformats.org/drawingml/2006/table">
            <a:tbl>
              <a:tblPr/>
              <a:tblGrid>
                <a:gridCol w="535567"/>
                <a:gridCol w="211156"/>
                <a:gridCol w="239075"/>
                <a:gridCol w="244683"/>
                <a:gridCol w="262160"/>
                <a:gridCol w="218398"/>
                <a:gridCol w="225554"/>
                <a:gridCol w="218398"/>
                <a:gridCol w="233032"/>
                <a:gridCol w="218398"/>
                <a:gridCol w="231514"/>
                <a:gridCol w="321276"/>
                <a:gridCol w="466054"/>
                <a:gridCol w="457813"/>
                <a:gridCol w="460089"/>
              </a:tblGrid>
              <a:tr h="0">
                <a:tc>
                  <a:txBody>
                    <a:bodyPr/>
                    <a:lstStyle/>
                    <a:p>
                      <a:r>
                        <a:rPr lang="zh-TW" altLang="en-US" sz="1400" b="1" dirty="0">
                          <a:solidFill>
                            <a:srgbClr val="0070C0"/>
                          </a:solidFill>
                          <a:effectLst>
                            <a:outerShdw blurRad="38100" dist="38100" dir="2700000" algn="tl">
                              <a:srgbClr val="000000">
                                <a:alpha val="43137"/>
                              </a:srgbClr>
                            </a:outerShdw>
                          </a:effectLst>
                        </a:rPr>
                        <a:t>位置</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1</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2</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3</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4</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5</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6</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7</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8</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9</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10</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11</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12</a:t>
                      </a:r>
                    </a:p>
                  </a:txBody>
                  <a:tcPr anchor="ctr">
                    <a:lnL>
                      <a:noFill/>
                    </a:lnL>
                    <a:lnR>
                      <a:noFill/>
                    </a:lnR>
                    <a:lnT>
                      <a:noFill/>
                    </a:lnT>
                    <a:lnB>
                      <a:noFill/>
                    </a:lnB>
                    <a:solidFill>
                      <a:srgbClr val="FFFFFF"/>
                    </a:solidFill>
                  </a:tcPr>
                </a:tc>
              </a:tr>
              <a:tr h="0">
                <a:tc>
                  <a:txBody>
                    <a:bodyPr/>
                    <a:lstStyle/>
                    <a:p>
                      <a:r>
                        <a:rPr lang="zh-TW" altLang="en-US" sz="1400" b="1">
                          <a:solidFill>
                            <a:srgbClr val="0070C0"/>
                          </a:solidFill>
                          <a:effectLst>
                            <a:outerShdw blurRad="38100" dist="38100" dir="2700000" algn="tl">
                              <a:srgbClr val="000000">
                                <a:alpha val="43137"/>
                              </a:srgbClr>
                            </a:outerShdw>
                          </a:effectLst>
                        </a:rPr>
                        <a:t>明文</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T</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K</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E</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T</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H</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T</a:t>
                      </a:r>
                    </a:p>
                  </a:txBody>
                  <a:tcPr anchor="ctr">
                    <a:lnL>
                      <a:noFill/>
                    </a:lnL>
                    <a:lnR>
                      <a:noFill/>
                    </a:lnR>
                    <a:lnT>
                      <a:noFill/>
                    </a:lnT>
                    <a:lnB>
                      <a:noFill/>
                    </a:lnB>
                    <a:solidFill>
                      <a:srgbClr val="FFFFFF"/>
                    </a:solidFill>
                  </a:tcPr>
                </a:tc>
                <a:tc>
                  <a:txBody>
                    <a:bodyPr/>
                    <a:lstStyle/>
                    <a:p>
                      <a:r>
                        <a:rPr lang="zh-TW" altLang="en-US" sz="1400" b="1" dirty="0">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H</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I</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L</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L</a:t>
                      </a:r>
                    </a:p>
                  </a:txBody>
                  <a:tcPr anchor="ctr">
                    <a:lnL>
                      <a:noFill/>
                    </a:lnL>
                    <a:lnR>
                      <a:noFill/>
                    </a:lnR>
                    <a:lnT>
                      <a:noFill/>
                    </a:lnT>
                    <a:lnB>
                      <a:noFill/>
                    </a:lnB>
                    <a:solidFill>
                      <a:srgbClr val="FFFFFF"/>
                    </a:solidFill>
                  </a:tcPr>
                </a:tc>
              </a:tr>
              <a:tr h="0">
                <a:tc>
                  <a:txBody>
                    <a:bodyPr/>
                    <a:lstStyle/>
                    <a:p>
                      <a:r>
                        <a:rPr lang="zh-TW" altLang="en-US" sz="1400" b="1">
                          <a:solidFill>
                            <a:srgbClr val="0070C0"/>
                          </a:solidFill>
                          <a:effectLst>
                            <a:outerShdw blurRad="38100" dist="38100" dir="2700000" algn="tl">
                              <a:srgbClr val="000000">
                                <a:alpha val="43137"/>
                              </a:srgbClr>
                            </a:outerShdw>
                          </a:effectLst>
                        </a:rPr>
                        <a:t>金鑰</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G</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G</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G</a:t>
                      </a:r>
                    </a:p>
                  </a:txBody>
                  <a:tcPr anchor="ctr">
                    <a:lnL>
                      <a:noFill/>
                    </a:lnL>
                    <a:lnR>
                      <a:noFill/>
                    </a:lnR>
                    <a:lnT>
                      <a:noFill/>
                    </a:lnT>
                    <a:lnB>
                      <a:noFill/>
                    </a:lnB>
                    <a:solidFill>
                      <a:srgbClr val="FFFFFF"/>
                    </a:solidFill>
                  </a:tcPr>
                </a:tc>
              </a:tr>
              <a:tr h="0">
                <a:tc>
                  <a:txBody>
                    <a:bodyPr/>
                    <a:lstStyle/>
                    <a:p>
                      <a:r>
                        <a:rPr lang="zh-TW" altLang="en-US" sz="1400" b="1">
                          <a:solidFill>
                            <a:srgbClr val="0070C0"/>
                          </a:solidFill>
                          <a:effectLst>
                            <a:outerShdw blurRad="38100" dist="38100" dir="2700000" algn="tl">
                              <a:srgbClr val="000000">
                                <a:alpha val="43137"/>
                              </a:srgbClr>
                            </a:outerShdw>
                          </a:effectLst>
                        </a:rPr>
                        <a:t>密文</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R</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X</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K</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R</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H</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Z</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F</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I</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R</a:t>
                      </a:r>
                    </a:p>
                  </a:txBody>
                  <a:tcPr anchor="ctr">
                    <a:lnL>
                      <a:noFill/>
                    </a:lnL>
                    <a:lnR>
                      <a:noFill/>
                    </a:lnR>
                    <a:lnT>
                      <a:noFill/>
                    </a:lnT>
                    <a:lnB>
                      <a:noFill/>
                    </a:lnB>
                    <a:solidFill>
                      <a:srgbClr val="FFFFFF"/>
                    </a:solidFill>
                  </a:tcPr>
                </a:tc>
              </a:tr>
            </a:tbl>
          </a:graphicData>
        </a:graphic>
      </p:graphicFrame>
      <p:sp>
        <p:nvSpPr>
          <p:cNvPr id="7" name="矩形 6"/>
          <p:cNvSpPr/>
          <p:nvPr/>
        </p:nvSpPr>
        <p:spPr>
          <a:xfrm>
            <a:off x="4833918" y="1637955"/>
            <a:ext cx="3877985" cy="369332"/>
          </a:xfrm>
          <a:prstGeom prst="rect">
            <a:avLst/>
          </a:prstGeom>
          <a:solidFill>
            <a:schemeClr val="accent6">
              <a:lumMod val="20000"/>
              <a:lumOff val="80000"/>
            </a:schemeClr>
          </a:solidFill>
        </p:spPr>
        <p:txBody>
          <a:bodyPr wrap="none">
            <a:spAutoFit/>
          </a:bodyPr>
          <a:lstStyle/>
          <a:p>
            <a:r>
              <a:rPr lang="zh-TW" altLang="en-US" dirty="0"/>
              <a:t>更方便快速的方法，</a:t>
            </a:r>
            <a:r>
              <a:rPr lang="zh-TW" altLang="en-US" dirty="0" smtClean="0"/>
              <a:t>就是使用對照表</a:t>
            </a:r>
            <a:endParaRPr lang="zh-TW" altLang="en-US" dirty="0"/>
          </a:p>
        </p:txBody>
      </p:sp>
    </p:spTree>
    <p:extLst>
      <p:ext uri="{BB962C8B-B14F-4D97-AF65-F5344CB8AC3E}">
        <p14:creationId xmlns:p14="http://schemas.microsoft.com/office/powerpoint/2010/main" val="1899408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sz="2000" dirty="0"/>
              <a:t>Tokyo Westerns/MMA CTF 2nd 2016: </a:t>
            </a:r>
            <a:r>
              <a:rPr lang="en-US" altLang="zh-TW" sz="2000" dirty="0" err="1"/>
              <a:t>Vigenere</a:t>
            </a:r>
            <a:r>
              <a:rPr lang="en-US" altLang="zh-TW" sz="2000" dirty="0"/>
              <a:t> </a:t>
            </a:r>
            <a:r>
              <a:rPr lang="en-US" altLang="zh-TW" sz="2000" dirty="0" smtClean="0"/>
              <a:t>Cipher</a:t>
            </a:r>
          </a:p>
          <a:p>
            <a:r>
              <a:rPr lang="en-US" altLang="zh-TW" sz="1800" dirty="0">
                <a:hlinkClick r:id="rId2"/>
              </a:rPr>
              <a:t>https://kimiyuki.net/blog/2016/09/05/twctf-2016-vigenere-cipher</a:t>
            </a:r>
            <a:r>
              <a:rPr lang="en-US" altLang="zh-TW" sz="1800" dirty="0" smtClean="0">
                <a:hlinkClick r:id="rId2"/>
              </a:rPr>
              <a:t>/</a:t>
            </a:r>
            <a:endParaRPr lang="en-US" altLang="zh-TW" sz="1800" dirty="0" smtClean="0"/>
          </a:p>
          <a:p>
            <a:endParaRPr lang="en-US" altLang="zh-TW" sz="1800" dirty="0"/>
          </a:p>
          <a:p>
            <a:r>
              <a:rPr lang="en-US" altLang="zh-TW" sz="1800" dirty="0" smtClean="0"/>
              <a:t>0ctf-2015/crypto/</a:t>
            </a:r>
            <a:r>
              <a:rPr lang="en-US" altLang="zh-TW" sz="1800" dirty="0" err="1" smtClean="0"/>
              <a:t>oldcrypto</a:t>
            </a:r>
            <a:endParaRPr lang="en-US" altLang="zh-TW" sz="1800" dirty="0" smtClean="0"/>
          </a:p>
          <a:p>
            <a:endParaRPr lang="en-US" altLang="zh-TW" sz="1800" dirty="0"/>
          </a:p>
          <a:p>
            <a:r>
              <a:rPr lang="en-US" altLang="zh-TW" sz="1800" dirty="0"/>
              <a:t>https://www.dcode.fr/vigenere-cipher</a:t>
            </a:r>
            <a:endParaRPr lang="zh-TW" altLang="en-US" sz="1800" dirty="0"/>
          </a:p>
        </p:txBody>
      </p:sp>
    </p:spTree>
    <p:extLst>
      <p:ext uri="{BB962C8B-B14F-4D97-AF65-F5344CB8AC3E}">
        <p14:creationId xmlns:p14="http://schemas.microsoft.com/office/powerpoint/2010/main" val="388851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10191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smtClean="0"/>
              <a:t>Cryptography</a:t>
            </a:r>
          </a:p>
          <a:p>
            <a:r>
              <a:rPr lang="en-US" altLang="zh-TW" dirty="0" smtClean="0"/>
              <a:t>https://en.wikipedia.org/wiki/Cryptography</a:t>
            </a:r>
            <a:endParaRPr lang="en-US" altLang="zh-TW" dirty="0"/>
          </a:p>
        </p:txBody>
      </p:sp>
      <p:pic>
        <p:nvPicPr>
          <p:cNvPr id="2" name="圖片 1"/>
          <p:cNvPicPr>
            <a:picLocks noChangeAspect="1"/>
          </p:cNvPicPr>
          <p:nvPr/>
        </p:nvPicPr>
        <p:blipFill rotWithShape="1">
          <a:blip r:embed="rId2"/>
          <a:srcRect l="16883" t="18103" r="48052" b="26391"/>
          <a:stretch/>
        </p:blipFill>
        <p:spPr>
          <a:xfrm>
            <a:off x="4263239" y="402708"/>
            <a:ext cx="4841116" cy="5891213"/>
          </a:xfrm>
          <a:prstGeom prst="rect">
            <a:avLst/>
          </a:prstGeom>
        </p:spPr>
      </p:pic>
      <p:sp>
        <p:nvSpPr>
          <p:cNvPr id="3" name="矩形 2"/>
          <p:cNvSpPr/>
          <p:nvPr/>
        </p:nvSpPr>
        <p:spPr>
          <a:xfrm>
            <a:off x="3081647" y="6417415"/>
            <a:ext cx="5872348" cy="369332"/>
          </a:xfrm>
          <a:prstGeom prst="rect">
            <a:avLst/>
          </a:prstGeom>
        </p:spPr>
        <p:txBody>
          <a:bodyPr wrap="square">
            <a:spAutoFit/>
          </a:bodyPr>
          <a:lstStyle/>
          <a:p>
            <a:r>
              <a:rPr lang="en-US" altLang="zh-TW" dirty="0"/>
              <a:t>http://www.unixwiz.net/techtips/iguide-crypto-hashes.html</a:t>
            </a:r>
            <a:endParaRPr lang="zh-TW" altLang="en-US" dirty="0"/>
          </a:p>
        </p:txBody>
      </p:sp>
      <p:sp>
        <p:nvSpPr>
          <p:cNvPr id="5" name="矩形 4"/>
          <p:cNvSpPr/>
          <p:nvPr/>
        </p:nvSpPr>
        <p:spPr>
          <a:xfrm>
            <a:off x="148442" y="1158522"/>
            <a:ext cx="3758540" cy="5262979"/>
          </a:xfrm>
          <a:prstGeom prst="rect">
            <a:avLst/>
          </a:prstGeom>
          <a:solidFill>
            <a:schemeClr val="accent4">
              <a:lumMod val="20000"/>
              <a:lumOff val="80000"/>
            </a:schemeClr>
          </a:solidFill>
        </p:spPr>
        <p:txBody>
          <a:bodyPr wrap="square">
            <a:spAutoFit/>
          </a:bodyPr>
          <a:lstStyle/>
          <a:p>
            <a:r>
              <a:rPr lang="zh-TW" altLang="en-US" sz="1600" dirty="0"/>
              <a:t>密碼學</a:t>
            </a:r>
            <a:r>
              <a:rPr lang="zh-TW" altLang="en-US" sz="1600" dirty="0" smtClean="0"/>
              <a:t>（</a:t>
            </a:r>
            <a:r>
              <a:rPr lang="en-US" altLang="zh-TW" sz="1600" dirty="0" smtClean="0"/>
              <a:t>Cryptography</a:t>
            </a:r>
            <a:r>
              <a:rPr lang="zh-TW" altLang="en-US" sz="1600" dirty="0"/>
              <a:t>）可分為古典密碼學和現代密碼學</a:t>
            </a:r>
            <a:r>
              <a:rPr lang="zh-TW" altLang="en-US" sz="1600" dirty="0" smtClean="0"/>
              <a:t>。</a:t>
            </a:r>
            <a:endParaRPr lang="en-US" altLang="zh-TW" sz="1600" dirty="0" smtClean="0"/>
          </a:p>
          <a:p>
            <a:endParaRPr lang="en-US" altLang="zh-TW" sz="1600" dirty="0"/>
          </a:p>
          <a:p>
            <a:r>
              <a:rPr lang="zh-TW" altLang="en-US" sz="1600" dirty="0" smtClean="0"/>
              <a:t>在</a:t>
            </a:r>
            <a:r>
              <a:rPr lang="zh-TW" altLang="en-US" sz="1600" dirty="0"/>
              <a:t>西歐語文中，密碼學一詞源於希臘語</a:t>
            </a:r>
            <a:r>
              <a:rPr lang="en-US" altLang="zh-TW" sz="1600" dirty="0" err="1"/>
              <a:t>kryptós</a:t>
            </a:r>
            <a:r>
              <a:rPr lang="zh-TW" altLang="en-US" sz="1600" dirty="0"/>
              <a:t>「隱藏的」，和</a:t>
            </a:r>
            <a:r>
              <a:rPr lang="en-US" altLang="zh-TW" sz="1600" dirty="0" err="1"/>
              <a:t>gráphein</a:t>
            </a:r>
            <a:r>
              <a:rPr lang="zh-TW" altLang="en-US" sz="1600" dirty="0"/>
              <a:t>「書寫」</a:t>
            </a:r>
            <a:r>
              <a:rPr lang="zh-TW" altLang="en-US" sz="1600" dirty="0" smtClean="0"/>
              <a:t>。</a:t>
            </a:r>
            <a:endParaRPr lang="en-US" altLang="zh-TW" sz="1600" dirty="0" smtClean="0"/>
          </a:p>
          <a:p>
            <a:endParaRPr lang="en-US" altLang="zh-TW" sz="1600" dirty="0"/>
          </a:p>
          <a:p>
            <a:r>
              <a:rPr lang="zh-TW" altLang="en-US" sz="1400" dirty="0" smtClean="0"/>
              <a:t>古典</a:t>
            </a:r>
            <a:r>
              <a:rPr lang="zh-TW" altLang="en-US" sz="1400" dirty="0"/>
              <a:t>密碼學主要關注資訊的保密書寫和傳遞，以及與其相對應的破譯方法</a:t>
            </a:r>
            <a:r>
              <a:rPr lang="zh-TW" altLang="en-US" sz="1400" dirty="0" smtClean="0"/>
              <a:t>。</a:t>
            </a:r>
            <a:endParaRPr lang="en-US" altLang="zh-TW" sz="1400" dirty="0" smtClean="0"/>
          </a:p>
          <a:p>
            <a:endParaRPr lang="en-US" altLang="zh-TW" sz="1400" dirty="0"/>
          </a:p>
          <a:p>
            <a:r>
              <a:rPr lang="zh-TW" altLang="en-US" sz="1400" dirty="0" smtClean="0"/>
              <a:t>而</a:t>
            </a:r>
            <a:r>
              <a:rPr lang="zh-TW" altLang="en-US" sz="1400" dirty="0"/>
              <a:t>現代密碼學不只關注資訊保密問題，還同時涉及資訊完整性驗證（訊息驗證碼）、資訊發布的不可抵賴性（數位簽章）、以及在分散式計算中產生的來源於內部和外部的攻擊的所有資訊保安問題</a:t>
            </a:r>
            <a:r>
              <a:rPr lang="zh-TW" altLang="en-US" sz="1400" dirty="0" smtClean="0"/>
              <a:t>。</a:t>
            </a:r>
            <a:endParaRPr lang="en-US" altLang="zh-TW" sz="1400" dirty="0" smtClean="0"/>
          </a:p>
          <a:p>
            <a:endParaRPr lang="en-US" altLang="zh-TW" sz="1400" dirty="0" smtClean="0"/>
          </a:p>
          <a:p>
            <a:r>
              <a:rPr lang="zh-TW" altLang="en-US" sz="1400" dirty="0" smtClean="0"/>
              <a:t>古典</a:t>
            </a:r>
            <a:r>
              <a:rPr lang="zh-TW" altLang="en-US" sz="1400" dirty="0"/>
              <a:t>密碼學的編碼和破譯通常依賴於設計者和敵手的創造力與技巧，作為一種實用性藝術存在，並沒有對於密碼學原件的清晰定義</a:t>
            </a:r>
            <a:r>
              <a:rPr lang="zh-TW" altLang="en-US" sz="1400" dirty="0" smtClean="0"/>
              <a:t>。</a:t>
            </a:r>
            <a:endParaRPr lang="en-US" altLang="zh-TW" sz="1400" dirty="0" smtClean="0"/>
          </a:p>
          <a:p>
            <a:endParaRPr lang="en-US" altLang="zh-TW" sz="1400" dirty="0"/>
          </a:p>
          <a:p>
            <a:r>
              <a:rPr lang="zh-TW" altLang="en-US" sz="1400" dirty="0" smtClean="0"/>
              <a:t>現代</a:t>
            </a:r>
            <a:r>
              <a:rPr lang="zh-TW" altLang="en-US" sz="1400" dirty="0"/>
              <a:t>密碼學則起源於</a:t>
            </a:r>
            <a:r>
              <a:rPr lang="en-US" altLang="zh-TW" sz="1400" dirty="0"/>
              <a:t>20</a:t>
            </a:r>
            <a:r>
              <a:rPr lang="zh-TW" altLang="en-US" sz="1400" dirty="0"/>
              <a:t>世紀末出現的大量相關理論，這些理論使得現代密碼學成為了一種可以系統而嚴格地學習的科學。</a:t>
            </a:r>
          </a:p>
        </p:txBody>
      </p:sp>
    </p:spTree>
    <p:extLst>
      <p:ext uri="{BB962C8B-B14F-4D97-AF65-F5344CB8AC3E}">
        <p14:creationId xmlns:p14="http://schemas.microsoft.com/office/powerpoint/2010/main" val="1031204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10191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smtClean="0"/>
              <a:t>Cryptanalysis</a:t>
            </a:r>
          </a:p>
          <a:p>
            <a:endParaRPr lang="en-US" altLang="zh-TW" sz="3600" dirty="0"/>
          </a:p>
        </p:txBody>
      </p:sp>
      <p:sp>
        <p:nvSpPr>
          <p:cNvPr id="5" name="矩形 4"/>
          <p:cNvSpPr/>
          <p:nvPr/>
        </p:nvSpPr>
        <p:spPr>
          <a:xfrm>
            <a:off x="321028" y="1171100"/>
            <a:ext cx="4250972" cy="369332"/>
          </a:xfrm>
          <a:prstGeom prst="rect">
            <a:avLst/>
          </a:prstGeom>
        </p:spPr>
        <p:txBody>
          <a:bodyPr wrap="none">
            <a:spAutoFit/>
          </a:bodyPr>
          <a:lstStyle/>
          <a:p>
            <a:r>
              <a:rPr lang="en-US" altLang="zh-TW" dirty="0" smtClean="0"/>
              <a:t>https://en.wikipedia.org/wiki/Cryptanalysis</a:t>
            </a:r>
            <a:endParaRPr lang="zh-TW" altLang="en-US" dirty="0"/>
          </a:p>
        </p:txBody>
      </p:sp>
      <p:sp>
        <p:nvSpPr>
          <p:cNvPr id="2" name="矩形 1"/>
          <p:cNvSpPr/>
          <p:nvPr/>
        </p:nvSpPr>
        <p:spPr>
          <a:xfrm>
            <a:off x="540327" y="1922859"/>
            <a:ext cx="7499267" cy="4247317"/>
          </a:xfrm>
          <a:prstGeom prst="rect">
            <a:avLst/>
          </a:prstGeom>
        </p:spPr>
        <p:txBody>
          <a:bodyPr wrap="square">
            <a:spAutoFit/>
          </a:bodyPr>
          <a:lstStyle/>
          <a:p>
            <a:r>
              <a:rPr lang="zh-TW" altLang="en-US" dirty="0"/>
              <a:t>密碼分析（英語：</a:t>
            </a:r>
            <a:r>
              <a:rPr lang="en-US" altLang="zh-TW" dirty="0"/>
              <a:t>cryptanalysis</a:t>
            </a:r>
            <a:r>
              <a:rPr lang="zh-TW" altLang="en-US" dirty="0"/>
              <a:t>，來源於希臘語</a:t>
            </a:r>
            <a:r>
              <a:rPr lang="en-US" altLang="zh-TW" dirty="0" err="1"/>
              <a:t>kryptós</a:t>
            </a:r>
            <a:r>
              <a:rPr lang="zh-TW" altLang="en-US" dirty="0"/>
              <a:t>，即「隱藏」，以及</a:t>
            </a:r>
            <a:r>
              <a:rPr lang="en-US" altLang="zh-TW" dirty="0" err="1"/>
              <a:t>analýein</a:t>
            </a:r>
            <a:r>
              <a:rPr lang="zh-TW" altLang="en-US" dirty="0"/>
              <a:t>，即「解開」），是一門研究在不知道通常解密所需要的秘密信息的情況下對加密的信息進行解密的學問</a:t>
            </a:r>
            <a:r>
              <a:rPr lang="zh-TW" altLang="en-US" dirty="0" smtClean="0"/>
              <a:t>。</a:t>
            </a:r>
            <a:endParaRPr lang="en-US" altLang="zh-TW" dirty="0" smtClean="0"/>
          </a:p>
          <a:p>
            <a:endParaRPr lang="en-US" altLang="zh-TW" dirty="0"/>
          </a:p>
          <a:p>
            <a:r>
              <a:rPr lang="zh-TW" altLang="en-US" dirty="0" smtClean="0"/>
              <a:t>通常</a:t>
            </a:r>
            <a:r>
              <a:rPr lang="zh-TW" altLang="en-US" dirty="0"/>
              <a:t>，這需要尋找一個秘密的鑰匙。用不是很正規的話來說，這就是所謂的破解密碼。</a:t>
            </a:r>
          </a:p>
          <a:p>
            <a:endParaRPr lang="en-US" altLang="zh-TW" dirty="0" smtClean="0"/>
          </a:p>
          <a:p>
            <a:r>
              <a:rPr lang="zh-TW" altLang="en-US" dirty="0" smtClean="0"/>
              <a:t>密碼</a:t>
            </a:r>
            <a:r>
              <a:rPr lang="zh-TW" altLang="en-US" dirty="0"/>
              <a:t>分析這個詞有時也被用來指廣義上的繞開某個密碼學算法或密碼協議的嘗試，而不僅僅是針對加密算法</a:t>
            </a:r>
            <a:r>
              <a:rPr lang="zh-TW" altLang="en-US" dirty="0" smtClean="0"/>
              <a:t>。</a:t>
            </a:r>
            <a:endParaRPr lang="en-US" altLang="zh-TW" dirty="0" smtClean="0"/>
          </a:p>
          <a:p>
            <a:endParaRPr lang="en-US" altLang="zh-TW" dirty="0"/>
          </a:p>
          <a:p>
            <a:r>
              <a:rPr lang="zh-TW" altLang="en-US" dirty="0" smtClean="0"/>
              <a:t>但是</a:t>
            </a:r>
            <a:r>
              <a:rPr lang="zh-TW" altLang="en-US" dirty="0"/>
              <a:t>，密碼分析通常不包括並非主要針對密碼算法或協議的攻擊，如賄賂、拷打、入室搶劫、鍵盤記錄器，等等</a:t>
            </a:r>
            <a:r>
              <a:rPr lang="zh-TW" altLang="en-US" dirty="0" smtClean="0"/>
              <a:t>。</a:t>
            </a:r>
            <a:endParaRPr lang="en-US" altLang="zh-TW" dirty="0" smtClean="0"/>
          </a:p>
          <a:p>
            <a:endParaRPr lang="en-US" altLang="zh-TW" dirty="0"/>
          </a:p>
          <a:p>
            <a:r>
              <a:rPr lang="zh-TW" altLang="en-US" dirty="0" smtClean="0"/>
              <a:t>儘管</a:t>
            </a:r>
            <a:r>
              <a:rPr lang="zh-TW" altLang="en-US" dirty="0"/>
              <a:t>這些攻擊方式是計算機安全領域裡的重要考慮因素，而且通常比傳統的密碼分析更加有效。</a:t>
            </a:r>
          </a:p>
        </p:txBody>
      </p:sp>
    </p:spTree>
    <p:extLst>
      <p:ext uri="{BB962C8B-B14F-4D97-AF65-F5344CB8AC3E}">
        <p14:creationId xmlns:p14="http://schemas.microsoft.com/office/powerpoint/2010/main" val="27162039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1738" y="1355464"/>
            <a:ext cx="7761618" cy="4247317"/>
          </a:xfrm>
          <a:prstGeom prst="rect">
            <a:avLst/>
          </a:prstGeom>
        </p:spPr>
        <p:txBody>
          <a:bodyPr wrap="square">
            <a:spAutoFit/>
          </a:bodyPr>
          <a:lstStyle/>
          <a:p>
            <a:r>
              <a:rPr lang="zh-TW" altLang="en-US" dirty="0"/>
              <a:t>密碼分析又稱破密術。密碼分析的目的是發現密碼機制的弱點，從事者可能是意圖顛覆系統惡意的攻擊者或評估系統弱點的設計人。在現代，密碼演算法與協定必須被仔細檢查和測試，確定其保證的安全性。</a:t>
            </a:r>
          </a:p>
          <a:p>
            <a:endParaRPr lang="zh-TW" altLang="en-US" dirty="0"/>
          </a:p>
          <a:p>
            <a:r>
              <a:rPr lang="zh-TW" altLang="en-US" dirty="0"/>
              <a:t>大眾普遍誤解認為所有加密法都可以被破解。香農在二戰時的工作就已證明只要金鑰是完全隨機，不重覆使用，對外絕對保密，與訊息等長或比訊息更長的一次一密是不可能破解的。除了一次一密以外的多數加密法都可以以暴力攻擊法破解，但是破解所需的努力可能是金鑰長度的指數成長。</a:t>
            </a:r>
          </a:p>
          <a:p>
            <a:endParaRPr lang="zh-TW" altLang="en-US" dirty="0"/>
          </a:p>
          <a:p>
            <a:r>
              <a:rPr lang="zh-TW" altLang="en-US" dirty="0"/>
              <a:t>密碼分析的方式有很多，因此有數個分類。一個常見的分別法則是攻擊者知曉多少資訊。在唯密文攻擊中，密碼分析者只能存取密文，好的現代密碼系統對這種情況通常是免疫的。在已知明文攻擊中，密碼分析者可以存取多個明文、密文對。在選擇明文攻擊中，密碼分析者可以自選任意明文，並被賦予相對應的密文，例如二戰時布列顛所使用的園藝法。最後，選擇密文攻擊中，密碼分析者可以自選任意密文，並被賦予相對應的明文</a:t>
            </a:r>
          </a:p>
        </p:txBody>
      </p:sp>
    </p:spTree>
    <p:extLst>
      <p:ext uri="{BB962C8B-B14F-4D97-AF65-F5344CB8AC3E}">
        <p14:creationId xmlns:p14="http://schemas.microsoft.com/office/powerpoint/2010/main" val="209071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classical ciphers</a:t>
            </a:r>
          </a:p>
          <a:p>
            <a:pPr algn="ctr"/>
            <a:r>
              <a:rPr lang="zh-TW" altLang="en-US" sz="6600" dirty="0" smtClean="0"/>
              <a:t>古典密碼</a:t>
            </a:r>
            <a:endParaRPr lang="en-US" altLang="zh-TW" sz="6600" dirty="0" smtClean="0"/>
          </a:p>
          <a:p>
            <a:pPr algn="ctr"/>
            <a:r>
              <a:rPr lang="zh-TW" altLang="en-US" sz="6600" dirty="0" smtClean="0"/>
              <a:t>及其</a:t>
            </a:r>
            <a:endParaRPr lang="en-US" altLang="zh-TW" sz="6600" dirty="0" smtClean="0"/>
          </a:p>
          <a:p>
            <a:pPr algn="ctr"/>
            <a:r>
              <a:rPr lang="zh-TW" altLang="en-US" sz="6600" dirty="0" smtClean="0"/>
              <a:t>破密分析</a:t>
            </a:r>
            <a:endParaRPr lang="zh-TW" altLang="en-US" sz="6600" dirty="0"/>
          </a:p>
        </p:txBody>
      </p:sp>
    </p:spTree>
    <p:extLst>
      <p:ext uri="{BB962C8B-B14F-4D97-AF65-F5344CB8AC3E}">
        <p14:creationId xmlns:p14="http://schemas.microsoft.com/office/powerpoint/2010/main" val="25196489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7976</TotalTime>
  <Words>2611</Words>
  <Application>Microsoft Office PowerPoint</Application>
  <PresentationFormat>如螢幕大小 (4:3)</PresentationFormat>
  <Paragraphs>444</Paragraphs>
  <Slides>56</Slides>
  <Notes>0</Notes>
  <HiddenSlides>0</HiddenSlides>
  <MMClips>0</MMClips>
  <ScaleCrop>false</ScaleCrop>
  <HeadingPairs>
    <vt:vector size="4" baseType="variant">
      <vt:variant>
        <vt:lpstr>佈景主題</vt:lpstr>
      </vt:variant>
      <vt:variant>
        <vt:i4>1</vt:i4>
      </vt:variant>
      <vt:variant>
        <vt:lpstr>投影片標題</vt:lpstr>
      </vt:variant>
      <vt:variant>
        <vt:i4>56</vt:i4>
      </vt:variant>
    </vt:vector>
  </HeadingPairs>
  <TitlesOfParts>
    <vt:vector size="57" baseType="lpstr">
      <vt:lpstr>Office 佈景主題</vt:lpstr>
      <vt:lpstr>基礎加密/解密與破密</vt:lpstr>
      <vt:lpstr>課程宗旨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https://en.wikipedia.org/wiki/Transposition_cipher</vt:lpstr>
      <vt:lpstr>PowerPoint 簡報</vt:lpstr>
      <vt:lpstr>PowerPoint 簡報</vt:lpstr>
      <vt:lpstr>維吉尼爾加密法(Vigenere Cipher) http://wiki.kmu.edu.tw/index.php?title=Vigenere_Cipher&amp;redirect=no</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破密分析 從古典密碼學到現代密碼學</dc:title>
  <dc:creator>ksu</dc:creator>
  <cp:lastModifiedBy>TB</cp:lastModifiedBy>
  <cp:revision>76</cp:revision>
  <dcterms:created xsi:type="dcterms:W3CDTF">2017-07-25T04:43:13Z</dcterms:created>
  <dcterms:modified xsi:type="dcterms:W3CDTF">2019-03-04T11:13:18Z</dcterms:modified>
</cp:coreProperties>
</file>